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83" r:id="rId4"/>
    <p:sldId id="279" r:id="rId5"/>
    <p:sldId id="260" r:id="rId6"/>
    <p:sldId id="259" r:id="rId7"/>
    <p:sldId id="261" r:id="rId8"/>
    <p:sldId id="262" r:id="rId9"/>
    <p:sldId id="263" r:id="rId10"/>
    <p:sldId id="265" r:id="rId11"/>
    <p:sldId id="266" r:id="rId12"/>
    <p:sldId id="280" r:id="rId13"/>
    <p:sldId id="28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86" r:id="rId23"/>
    <p:sldId id="287" r:id="rId24"/>
    <p:sldId id="288" r:id="rId25"/>
    <p:sldId id="291" r:id="rId26"/>
    <p:sldId id="289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510E0-349F-4542-883D-5B498A97920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52EBF-A623-40EE-B144-9DD1C433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52EBF-A623-40EE-B144-9DD1C43306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9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E5BFD-0E39-4F5F-8176-EE215670B80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2F7C2-F0E8-4FA3-A8D8-1E62A910CAC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88D53-F142-4F59-A947-E2491D2E6B1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44032-487D-4798-95C7-719D20FE7CF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136B9-DDD0-402E-955E-5E006A92368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1EC4D-F3F9-45BD-B69A-782953A2C0A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4F61C-EEBA-4B6A-ABF8-FDA7112C063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F1BCC-A589-4592-963C-6B8CC10E794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8F2B3-3F55-4615-83C4-573AF47294B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52EBF-A623-40EE-B144-9DD1C43306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3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44DF1-659C-44D0-A417-75BA9E2091F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3F52-81F1-4603-B4E7-4905B47F4597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B9F6C-4855-40FE-999B-A6089DEC3EA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27E10-F37A-46E5-A69B-54CB671F100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60E09-E3F6-407F-9011-BB786CEC007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600D4-3351-4C53-BAD8-C92658C835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AACB8-2A15-4C45-94D7-A2C7629DCF0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787F8-FCFA-4085-B3F2-A568783915E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C4DC7-D8C1-4B16-8D25-B26C518502A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3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6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5261-2E74-4838-947C-E30D9DD5336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CE2E-728E-4B88-B6EE-4744D19E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2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4900" b="1" dirty="0" smtClean="0"/>
              <a:t>PUSTAKAWAN GURU</a:t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344816" cy="3888432"/>
          </a:xfrm>
        </p:spPr>
        <p:txBody>
          <a:bodyPr>
            <a:normAutofit/>
          </a:bodyPr>
          <a:lstStyle/>
          <a:p>
            <a:r>
              <a:rPr lang="id-ID" sz="2400" b="1" dirty="0" err="1" smtClean="0">
                <a:solidFill>
                  <a:schemeClr val="tx1"/>
                </a:solidFill>
              </a:rPr>
              <a:t>p</a:t>
            </a:r>
            <a:r>
              <a:rPr lang="en-US" sz="2400" b="1" dirty="0" err="1" smtClean="0">
                <a:solidFill>
                  <a:schemeClr val="tx1"/>
                </a:solidFill>
              </a:rPr>
              <a:t>aparan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disampaikan</a:t>
            </a:r>
            <a:r>
              <a:rPr lang="en-US" sz="2400" b="1" dirty="0">
                <a:solidFill>
                  <a:schemeClr val="tx1"/>
                </a:solidFill>
              </a:rPr>
              <a:t> pada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Seminar Nasional </a:t>
            </a:r>
            <a:r>
              <a:rPr lang="en-US" sz="2400" b="1" dirty="0" err="1">
                <a:solidFill>
                  <a:schemeClr val="tx1"/>
                </a:solidFill>
              </a:rPr>
              <a:t>Peran</a:t>
            </a:r>
            <a:r>
              <a:rPr lang="en-US" sz="2400" b="1" dirty="0">
                <a:solidFill>
                  <a:schemeClr val="tx1"/>
                </a:solidFill>
              </a:rPr>
              <a:t> Pustakawan Guru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Dalam </a:t>
            </a:r>
            <a:r>
              <a:rPr lang="en-US" sz="2400" b="1" dirty="0" err="1">
                <a:solidFill>
                  <a:schemeClr val="tx1"/>
                </a:solidFill>
              </a:rPr>
              <a:t>Mendukung</a:t>
            </a:r>
            <a:r>
              <a:rPr lang="en-US" sz="2400" b="1" dirty="0">
                <a:solidFill>
                  <a:schemeClr val="tx1"/>
                </a:solidFill>
              </a:rPr>
              <a:t> Gerakan </a:t>
            </a:r>
            <a:r>
              <a:rPr lang="en-US" sz="2400" b="1" dirty="0" err="1">
                <a:solidFill>
                  <a:schemeClr val="tx1"/>
                </a:solidFill>
              </a:rPr>
              <a:t>Literasi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Sekolah</a:t>
            </a:r>
            <a:r>
              <a:rPr lang="en-US" sz="2400" b="1" dirty="0">
                <a:solidFill>
                  <a:schemeClr val="tx1"/>
                </a:solidFill>
              </a:rPr>
              <a:t> di Abad 21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Bandung, 2 </a:t>
            </a:r>
            <a:r>
              <a:rPr lang="en-US" sz="2400" b="1" dirty="0" err="1">
                <a:solidFill>
                  <a:schemeClr val="tx1"/>
                </a:solidFill>
              </a:rPr>
              <a:t>Maret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2017</a:t>
            </a:r>
            <a:endParaRPr lang="id-ID" sz="2400" b="1" dirty="0" smtClean="0">
              <a:solidFill>
                <a:schemeClr val="tx1"/>
              </a:solidFill>
            </a:endParaRPr>
          </a:p>
          <a:p>
            <a:endParaRPr lang="id-ID" sz="2400" b="1" dirty="0">
              <a:solidFill>
                <a:schemeClr val="tx1"/>
              </a:solidFill>
            </a:endParaRPr>
          </a:p>
          <a:p>
            <a:r>
              <a:rPr lang="id-ID" sz="2400" b="1" dirty="0" smtClean="0">
                <a:solidFill>
                  <a:schemeClr val="tx1"/>
                </a:solidFill>
              </a:rPr>
              <a:t>Oleh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Blasius Sudarsono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Pembelajar</a:t>
            </a:r>
            <a:r>
              <a:rPr lang="en-US" sz="2800" b="1" dirty="0" smtClean="0">
                <a:solidFill>
                  <a:schemeClr val="tx1"/>
                </a:solidFill>
              </a:rPr>
              <a:t> pada Kappa Sigma Kappa INDONESIA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3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/>
              <a:t>TRANSFORMASI PERPUSTAKAAN SEKOLAH  </a:t>
            </a:r>
            <a:r>
              <a:rPr lang="fi-FI" altLang="en-US" sz="2000" b="1"/>
              <a:t>6</a:t>
            </a:r>
            <a:endParaRPr lang="en-US" altLang="en-US" sz="2000" b="1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en-US" b="1"/>
              <a:t>TRADISIONAL</a:t>
            </a:r>
          </a:p>
          <a:p>
            <a:pPr lvl="1">
              <a:lnSpc>
                <a:spcPct val="90000"/>
              </a:lnSpc>
            </a:pPr>
            <a:r>
              <a:rPr lang="sv-SE" altLang="en-US" b="1"/>
              <a:t>koleksi berbasis karya cetak</a:t>
            </a:r>
            <a:endParaRPr lang="es-ES" altLang="en-US" b="1"/>
          </a:p>
          <a:p>
            <a:pPr lvl="1">
              <a:lnSpc>
                <a:spcPct val="90000"/>
              </a:lnSpc>
            </a:pPr>
            <a:r>
              <a:rPr lang="es-ES" altLang="en-US" b="1"/>
              <a:t>orientasi pada karya cetak dan multimedia</a:t>
            </a:r>
            <a:endParaRPr lang="sv-SE" altLang="en-US" b="1"/>
          </a:p>
          <a:p>
            <a:pPr lvl="1">
              <a:lnSpc>
                <a:spcPct val="90000"/>
              </a:lnSpc>
            </a:pPr>
            <a:r>
              <a:rPr lang="sv-SE" altLang="en-US" b="1"/>
              <a:t>terpusat (sentralisasi)</a:t>
            </a:r>
          </a:p>
          <a:p>
            <a:pPr lvl="1">
              <a:lnSpc>
                <a:spcPct val="90000"/>
              </a:lnSpc>
            </a:pPr>
            <a:r>
              <a:rPr lang="sv-SE" altLang="en-US" b="1"/>
              <a:t>agenda yang kaku</a:t>
            </a:r>
          </a:p>
          <a:p>
            <a:pPr lvl="1">
              <a:lnSpc>
                <a:spcPct val="90000"/>
              </a:lnSpc>
            </a:pPr>
            <a:r>
              <a:rPr lang="sv-SE" altLang="en-US" b="1"/>
              <a:t>pelaksana tunggal</a:t>
            </a:r>
          </a:p>
          <a:p>
            <a:pPr lvl="1">
              <a:lnSpc>
                <a:spcPct val="90000"/>
              </a:lnSpc>
            </a:pPr>
            <a:r>
              <a:rPr lang="sv-SE" altLang="en-US" b="1"/>
              <a:t>ruang tenang, cenderung kosong</a:t>
            </a:r>
            <a:r>
              <a:rPr lang="en-US" altLang="en-US"/>
              <a:t> 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altLang="en-US" b="1"/>
              <a:t>BARU</a:t>
            </a:r>
          </a:p>
          <a:p>
            <a:pPr lvl="1">
              <a:lnSpc>
                <a:spcPct val="90000"/>
              </a:lnSpc>
            </a:pPr>
            <a:r>
              <a:rPr lang="sv-SE" altLang="en-US"/>
              <a:t>koleksi berbasis informasi</a:t>
            </a:r>
          </a:p>
          <a:p>
            <a:pPr lvl="1">
              <a:lnSpc>
                <a:spcPct val="90000"/>
              </a:lnSpc>
            </a:pPr>
            <a:r>
              <a:rPr lang="sv-SE" altLang="en-US"/>
              <a:t>beragam teknologi</a:t>
            </a:r>
            <a:endParaRPr lang="es-ES" altLang="en-US"/>
          </a:p>
          <a:p>
            <a:pPr lvl="1">
              <a:lnSpc>
                <a:spcPct val="90000"/>
              </a:lnSpc>
            </a:pPr>
            <a:r>
              <a:rPr lang="es-ES" altLang="en-US"/>
              <a:t>sentralisasi dan desentralisasi</a:t>
            </a:r>
          </a:p>
          <a:p>
            <a:pPr lvl="1">
              <a:lnSpc>
                <a:spcPct val="90000"/>
              </a:lnSpc>
            </a:pPr>
            <a:r>
              <a:rPr lang="es-ES" altLang="en-US"/>
              <a:t>agenda yang luwes</a:t>
            </a:r>
          </a:p>
          <a:p>
            <a:pPr lvl="1">
              <a:lnSpc>
                <a:spcPct val="90000"/>
              </a:lnSpc>
            </a:pPr>
            <a:r>
              <a:rPr lang="es-ES" altLang="en-US"/>
              <a:t>profesional dan staf  teknis</a:t>
            </a:r>
          </a:p>
          <a:p>
            <a:pPr lvl="1">
              <a:lnSpc>
                <a:spcPct val="90000"/>
              </a:lnSpc>
            </a:pPr>
            <a:r>
              <a:rPr lang="es-ES" altLang="en-US"/>
              <a:t>menunjukkan kesibukan laboratorium pembelajaran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01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SKEMA TRANSFORMASI</a:t>
            </a:r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19200"/>
            <a:ext cx="6553200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22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LEARNING COMMONS		</a:t>
            </a:r>
            <a:r>
              <a:rPr lang="en-US" altLang="en-US" sz="1800" b="1"/>
              <a:t>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15200" cy="4525963"/>
          </a:xfrm>
        </p:spPr>
        <p:txBody>
          <a:bodyPr/>
          <a:lstStyle/>
          <a:p>
            <a:r>
              <a:rPr lang="sv-SE" altLang="en-US" dirty="0"/>
              <a:t>Transformasi dari perpustakaan menjadi </a:t>
            </a:r>
            <a:r>
              <a:rPr lang="sv-SE" altLang="en-US" i="1" dirty="0"/>
              <a:t>learning commons</a:t>
            </a:r>
            <a:r>
              <a:rPr lang="sv-SE" altLang="en-US" dirty="0"/>
              <a:t> menjadi permasalahan dan tantangan yang harus dihadapi dan dijawab oleh Perpustakaan Sekolah.</a:t>
            </a:r>
          </a:p>
          <a:p>
            <a:r>
              <a:rPr lang="sv-SE" altLang="en-US" dirty="0"/>
              <a:t>Perpustakaan Sekolah harus melakukannya karena ada perubahan dalam </a:t>
            </a:r>
            <a:r>
              <a:rPr lang="sv-SE" altLang="en-US" dirty="0" smtClean="0"/>
              <a:t>konsep </a:t>
            </a:r>
            <a:r>
              <a:rPr lang="sv-SE" altLang="en-US" dirty="0"/>
              <a:t>pendidikan dan kemajuan teknologi. </a:t>
            </a:r>
            <a:endParaRPr lang="id-ID" altLang="en-US" dirty="0" smtClean="0"/>
          </a:p>
          <a:p>
            <a:r>
              <a:rPr lang="id-ID" altLang="en-US" dirty="0" smtClean="0"/>
              <a:t>Akankah kita mengikutinya?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248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LEARNING COMMONS		</a:t>
            </a:r>
            <a:r>
              <a:rPr lang="en-US" altLang="en-US" sz="1800" b="1"/>
              <a:t>2</a:t>
            </a:r>
            <a:endParaRPr lang="en-US" altLang="en-US" b="1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100392" cy="49685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altLang="en-US" dirty="0" smtClean="0"/>
              <a:t>MENURUT </a:t>
            </a:r>
            <a:r>
              <a:rPr lang="en-US" altLang="en-US" dirty="0" smtClean="0"/>
              <a:t>VALERIE </a:t>
            </a:r>
            <a:r>
              <a:rPr lang="en-US" altLang="en-US" dirty="0"/>
              <a:t>DIGGS</a:t>
            </a:r>
            <a:r>
              <a:rPr lang="sv-SE" altLang="en-US" dirty="0"/>
              <a:t> </a:t>
            </a:r>
            <a:r>
              <a:rPr lang="sv-SE" altLang="en-US" dirty="0" smtClean="0"/>
              <a:t>: </a:t>
            </a:r>
            <a:endParaRPr lang="sv-SE" altLang="en-US" dirty="0"/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mengajar dan belajar,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bekerja dalam grup,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berkolaborasi,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pengembangan profesionalitas,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berkreasi,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berubah,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mencari,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berkomunikasi, dan </a:t>
            </a:r>
          </a:p>
          <a:p>
            <a:pPr lvl="1">
              <a:lnSpc>
                <a:spcPct val="90000"/>
              </a:lnSpc>
            </a:pPr>
            <a:r>
              <a:rPr lang="sv-SE" altLang="en-US" dirty="0"/>
              <a:t>tempat untuk bermasyarakat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66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LEARNING COMMONS		</a:t>
            </a:r>
            <a:r>
              <a:rPr lang="en-US" altLang="en-US" sz="1800" b="1" dirty="0"/>
              <a:t>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848872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d-ID" altLang="en-US" b="1" dirty="0" smtClean="0"/>
          </a:p>
          <a:p>
            <a:pPr lvl="1"/>
            <a:r>
              <a:rPr lang="sv-SE" altLang="en-US" b="1" dirty="0" smtClean="0"/>
              <a:t>bukan</a:t>
            </a:r>
            <a:r>
              <a:rPr lang="sv-SE" altLang="en-US" dirty="0" smtClean="0"/>
              <a:t> </a:t>
            </a:r>
            <a:r>
              <a:rPr lang="sv-SE" altLang="en-US" dirty="0"/>
              <a:t>tempat yang dirancang semata untuk menemukan </a:t>
            </a:r>
            <a:r>
              <a:rPr lang="sv-SE" altLang="en-US" dirty="0" smtClean="0"/>
              <a:t>informasi,</a:t>
            </a:r>
            <a:endParaRPr lang="id-ID" altLang="en-US" dirty="0" smtClean="0"/>
          </a:p>
          <a:p>
            <a:pPr lvl="1"/>
            <a:r>
              <a:rPr lang="sv-SE" altLang="en-US" b="1" dirty="0" smtClean="0"/>
              <a:t>bukan</a:t>
            </a:r>
            <a:r>
              <a:rPr lang="sv-SE" altLang="en-US" dirty="0" smtClean="0"/>
              <a:t> </a:t>
            </a:r>
            <a:r>
              <a:rPr lang="sv-SE" altLang="en-US" dirty="0"/>
              <a:t>tempat siswa datang hanya untuk memfotokopi, </a:t>
            </a:r>
          </a:p>
          <a:p>
            <a:pPr lvl="1"/>
            <a:r>
              <a:rPr lang="sv-SE" altLang="en-US" b="1" dirty="0"/>
              <a:t>bukan</a:t>
            </a:r>
            <a:r>
              <a:rPr lang="sv-SE" altLang="en-US" dirty="0"/>
              <a:t> tempat pustakawan bersinggasana,</a:t>
            </a:r>
          </a:p>
          <a:p>
            <a:pPr lvl="1"/>
            <a:r>
              <a:rPr lang="sv-SE" altLang="en-US" b="1" dirty="0"/>
              <a:t>bukan</a:t>
            </a:r>
            <a:r>
              <a:rPr lang="sv-SE" altLang="en-US" dirty="0"/>
              <a:t> tempat siswa dikenai banyak aturan waktu menggunakan, dan </a:t>
            </a:r>
          </a:p>
          <a:p>
            <a:pPr lvl="1"/>
            <a:r>
              <a:rPr lang="sv-SE" altLang="en-US" b="1" dirty="0"/>
              <a:t>bukan</a:t>
            </a:r>
            <a:r>
              <a:rPr lang="sv-SE" altLang="en-US" dirty="0"/>
              <a:t> tempat yang dipenuhi rak buku yang berisi materi yang sudah kadaluwarsa.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385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MENUJU LEARNING COMMONS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sv-SE" altLang="en-US" dirty="0">
                <a:sym typeface="Wingdings" pitchFamily="2" charset="2"/>
              </a:rPr>
              <a:t></a:t>
            </a:r>
            <a:r>
              <a:rPr lang="sv-SE" altLang="en-US" dirty="0"/>
              <a:t> buatlah komunitas</a:t>
            </a:r>
            <a:endParaRPr lang="sv-SE" altLang="en-US" dirty="0">
              <a:sym typeface="Wingdings" pitchFamily="2" charset="2"/>
            </a:endParaRPr>
          </a:p>
          <a:p>
            <a:r>
              <a:rPr lang="sv-SE" altLang="en-US" dirty="0">
                <a:sym typeface="Wingdings" pitchFamily="2" charset="2"/>
              </a:rPr>
              <a:t></a:t>
            </a:r>
            <a:r>
              <a:rPr lang="sv-SE" altLang="en-US" dirty="0"/>
              <a:t> ciptakan lingkungan pembelajaran yang </a:t>
            </a:r>
          </a:p>
          <a:p>
            <a:pPr>
              <a:buFontTx/>
              <a:buNone/>
            </a:pPr>
            <a:r>
              <a:rPr lang="sv-SE" altLang="en-US" dirty="0"/>
              <a:t>        benar</a:t>
            </a:r>
            <a:endParaRPr lang="sv-SE" altLang="en-US" dirty="0">
              <a:sym typeface="Wingdings" pitchFamily="2" charset="2"/>
            </a:endParaRPr>
          </a:p>
          <a:p>
            <a:r>
              <a:rPr lang="sv-SE" altLang="en-US" dirty="0">
                <a:sym typeface="Wingdings" pitchFamily="2" charset="2"/>
              </a:rPr>
              <a:t></a:t>
            </a:r>
            <a:r>
              <a:rPr lang="sv-SE" altLang="en-US" dirty="0"/>
              <a:t> berpatnerlah dengan guru dan para   </a:t>
            </a:r>
          </a:p>
          <a:p>
            <a:pPr>
              <a:buFontTx/>
              <a:buNone/>
            </a:pPr>
            <a:r>
              <a:rPr lang="sv-SE" altLang="en-US" dirty="0"/>
              <a:t>        administartor</a:t>
            </a:r>
            <a:endParaRPr lang="sv-SE" altLang="en-US" dirty="0">
              <a:sym typeface="Wingdings" pitchFamily="2" charset="2"/>
            </a:endParaRPr>
          </a:p>
          <a:p>
            <a:r>
              <a:rPr lang="sv-SE" altLang="en-US" dirty="0">
                <a:sym typeface="Wingdings" pitchFamily="2" charset="2"/>
              </a:rPr>
              <a:t></a:t>
            </a:r>
            <a:r>
              <a:rPr lang="sv-SE" altLang="en-US" dirty="0"/>
              <a:t> </a:t>
            </a:r>
            <a:r>
              <a:rPr lang="en-US" altLang="en-US" dirty="0"/>
              <a:t>doronglah partisipasi siswa</a:t>
            </a:r>
            <a:endParaRPr lang="sv-SE" altLang="en-US" dirty="0">
              <a:sym typeface="Wingdings" pitchFamily="2" charset="2"/>
            </a:endParaRPr>
          </a:p>
          <a:p>
            <a:r>
              <a:rPr lang="sv-SE" altLang="en-US" dirty="0">
                <a:sym typeface="Wingdings" pitchFamily="2" charset="2"/>
              </a:rPr>
              <a:t></a:t>
            </a:r>
            <a:r>
              <a:rPr lang="en-US" altLang="en-US" dirty="0"/>
              <a:t> dan yang terpenting ”Have Fun”</a:t>
            </a:r>
          </a:p>
        </p:txBody>
      </p:sp>
    </p:spTree>
    <p:extLst>
      <p:ext uri="{BB962C8B-B14F-4D97-AF65-F5344CB8AC3E}">
        <p14:creationId xmlns:p14="http://schemas.microsoft.com/office/powerpoint/2010/main" val="182465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MANIFESTO </a:t>
            </a:r>
            <a:br>
              <a:rPr lang="en-US" altLang="en-US" b="1"/>
            </a:br>
            <a:r>
              <a:rPr lang="en-US" altLang="en-US" b="1"/>
              <a:t>PERPUSTAKAAN SEKOLAH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500" dirty="0">
                <a:latin typeface="+mj-lt"/>
              </a:rPr>
              <a:t>Perpustakaan </a:t>
            </a:r>
            <a:r>
              <a:rPr lang="en-US" altLang="en-US" sz="3500" dirty="0" err="1">
                <a:latin typeface="+mj-lt"/>
              </a:rPr>
              <a:t>sekolah</a:t>
            </a:r>
            <a:r>
              <a:rPr lang="en-US" altLang="en-US" sz="3500" dirty="0">
                <a:latin typeface="+mj-lt"/>
              </a:rPr>
              <a:t> </a:t>
            </a:r>
            <a:endParaRPr lang="id-ID" altLang="en-US" sz="3500" dirty="0" smtClean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memberikan</a:t>
            </a:r>
            <a:r>
              <a:rPr lang="en-US" altLang="en-US" dirty="0" smtClean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dan ide yang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keberhasilan </a:t>
            </a:r>
            <a:r>
              <a:rPr lang="en-US" altLang="en-US" dirty="0" err="1"/>
              <a:t>fungsional</a:t>
            </a:r>
            <a:r>
              <a:rPr lang="en-US" altLang="en-US" dirty="0"/>
              <a:t> dalam </a:t>
            </a:r>
            <a:r>
              <a:rPr lang="en-US" altLang="en-US" dirty="0" err="1"/>
              <a:t>masyarakat</a:t>
            </a:r>
            <a:r>
              <a:rPr lang="en-US" altLang="en-US" dirty="0"/>
              <a:t> masa </a:t>
            </a:r>
            <a:r>
              <a:rPr lang="en-US" altLang="en-US" dirty="0" err="1"/>
              <a:t>kini</a:t>
            </a:r>
            <a:r>
              <a:rPr lang="en-US" altLang="en-US" dirty="0"/>
              <a:t> yang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dan </a:t>
            </a:r>
            <a:r>
              <a:rPr lang="en-US" altLang="en-US" dirty="0" err="1"/>
              <a:t>pengetahuan</a:t>
            </a:r>
            <a:r>
              <a:rPr lang="en-US" altLang="en-US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membekali</a:t>
            </a:r>
            <a:r>
              <a:rPr lang="en-US" altLang="en-US" dirty="0" smtClean="0"/>
              <a:t> </a:t>
            </a:r>
            <a:r>
              <a:rPr lang="en-US" altLang="en-US" dirty="0"/>
              <a:t>murid 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dirty="0" err="1"/>
              <a:t>keterampilan</a:t>
            </a:r>
            <a:r>
              <a:rPr lang="en-US" altLang="en-US" dirty="0"/>
              <a:t> pembelajaran </a:t>
            </a:r>
            <a:r>
              <a:rPr lang="en-US" altLang="en-US" dirty="0" err="1"/>
              <a:t>sepanjang</a:t>
            </a:r>
            <a:r>
              <a:rPr lang="en-US" altLang="en-US" dirty="0"/>
              <a:t> </a:t>
            </a:r>
            <a:r>
              <a:rPr lang="en-US" altLang="en-US" dirty="0" err="1"/>
              <a:t>hayat</a:t>
            </a:r>
            <a:r>
              <a:rPr lang="en-US" altLang="en-US" dirty="0"/>
              <a:t> serta pengembangan </a:t>
            </a:r>
            <a:r>
              <a:rPr lang="en-US" altLang="en-US" dirty="0" err="1"/>
              <a:t>imajinasi</a:t>
            </a:r>
            <a:r>
              <a:rPr lang="en-US" altLang="en-US" dirty="0"/>
              <a:t>, </a:t>
            </a:r>
            <a:r>
              <a:rPr lang="en-US" altLang="en-US" dirty="0" err="1"/>
              <a:t>memungkinkan</a:t>
            </a:r>
            <a:r>
              <a:rPr lang="en-US" altLang="en-US" dirty="0"/>
              <a:t> </a:t>
            </a:r>
            <a:r>
              <a:rPr lang="en-US" altLang="en-US" dirty="0" err="1"/>
              <a:t>mereka</a:t>
            </a:r>
            <a:r>
              <a:rPr lang="en-US" altLang="en-US" dirty="0"/>
              <a:t> </a:t>
            </a:r>
            <a:r>
              <a:rPr lang="en-US" altLang="en-US" dirty="0" err="1"/>
              <a:t>hidup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bertanggungjawab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id-ID" altLang="en-US" dirty="0" smtClean="0"/>
              <a:t>m</a:t>
            </a:r>
            <a:r>
              <a:rPr lang="en-US" altLang="en-US" dirty="0" err="1" smtClean="0"/>
              <a:t>enyediakan</a:t>
            </a:r>
            <a:r>
              <a:rPr lang="en-US" altLang="en-US" dirty="0" smtClean="0"/>
              <a:t> </a:t>
            </a:r>
            <a:r>
              <a:rPr lang="en-US" altLang="en-US" dirty="0" err="1"/>
              <a:t>layanan</a:t>
            </a:r>
            <a:r>
              <a:rPr lang="en-US" altLang="en-US" dirty="0"/>
              <a:t> pembelajaran, </a:t>
            </a:r>
            <a:r>
              <a:rPr lang="en-US" altLang="en-US" dirty="0" err="1"/>
              <a:t>buku</a:t>
            </a:r>
            <a:r>
              <a:rPr lang="en-US" altLang="en-US" dirty="0"/>
              <a:t> dan </a:t>
            </a:r>
            <a:r>
              <a:rPr lang="en-US" altLang="en-US" dirty="0" err="1"/>
              <a:t>sumber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lain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menjadikan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sekolah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pemikir</a:t>
            </a:r>
            <a:r>
              <a:rPr lang="en-US" altLang="en-US" dirty="0"/>
              <a:t> </a:t>
            </a:r>
            <a:r>
              <a:rPr lang="en-US" altLang="en-US" dirty="0" err="1"/>
              <a:t>kritis</a:t>
            </a:r>
            <a:r>
              <a:rPr lang="en-US" altLang="en-US" dirty="0"/>
              <a:t> (critical thinkers) dan </a:t>
            </a:r>
            <a:r>
              <a:rPr lang="en-US" altLang="en-US" dirty="0" err="1"/>
              <a:t>pemakai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dalam </a:t>
            </a:r>
            <a:r>
              <a:rPr lang="en-US" altLang="en-US" dirty="0" err="1"/>
              <a:t>beragam</a:t>
            </a:r>
            <a:r>
              <a:rPr lang="en-US" altLang="en-US" dirty="0"/>
              <a:t> media dan format </a:t>
            </a:r>
          </a:p>
        </p:txBody>
      </p:sp>
    </p:spTree>
    <p:extLst>
      <p:ext uri="{BB962C8B-B14F-4D97-AF65-F5344CB8AC3E}">
        <p14:creationId xmlns:p14="http://schemas.microsoft.com/office/powerpoint/2010/main" val="2706543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TUGAS </a:t>
            </a:r>
            <a:br>
              <a:rPr lang="en-US" altLang="en-US" b="1"/>
            </a:br>
            <a:r>
              <a:rPr lang="en-US" altLang="en-US" b="1"/>
              <a:t>PERPUSTAKAAN SEKOLAH  </a:t>
            </a:r>
            <a:r>
              <a:rPr lang="en-US" altLang="en-US" sz="2400" b="1"/>
              <a:t>1</a:t>
            </a:r>
            <a:endParaRPr lang="en-US" altLang="en-US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err="1"/>
              <a:t>mendukung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meningkatkan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pendidikan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sesuai</a:t>
            </a:r>
            <a:r>
              <a:rPr lang="en-US" altLang="en-US" sz="2800" dirty="0"/>
              <a:t> dengan </a:t>
            </a:r>
            <a:r>
              <a:rPr lang="en-US" altLang="en-US" sz="2800" dirty="0" err="1"/>
              <a:t>tugas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kurikulum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sekolah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mengembangkan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menjaga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kebiasaan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kesenangan</a:t>
            </a:r>
            <a:r>
              <a:rPr lang="en-US" altLang="en-US" sz="2800" dirty="0"/>
              <a:t> siswa dalam </a:t>
            </a:r>
            <a:r>
              <a:rPr lang="en-US" altLang="en-US" sz="2800" dirty="0" err="1"/>
              <a:t>membaca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belajar</a:t>
            </a:r>
            <a:r>
              <a:rPr lang="en-US" altLang="en-US" sz="2800" dirty="0"/>
              <a:t>, dan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perpustakaan </a:t>
            </a:r>
            <a:r>
              <a:rPr lang="en-US" altLang="en-US" sz="2800" dirty="0" err="1"/>
              <a:t>sepanjang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hayat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memberi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kesempatan</a:t>
            </a:r>
            <a:r>
              <a:rPr lang="en-US" altLang="en-US" sz="2800" dirty="0"/>
              <a:t> untuk </a:t>
            </a:r>
            <a:r>
              <a:rPr lang="en-US" altLang="en-US" sz="2800" dirty="0" err="1"/>
              <a:t>berkesperimentasi</a:t>
            </a:r>
            <a:r>
              <a:rPr lang="en-US" altLang="en-US" sz="2800" dirty="0"/>
              <a:t>, dalam </a:t>
            </a:r>
            <a:r>
              <a:rPr lang="en-US" altLang="en-US" sz="2800" dirty="0" err="1"/>
              <a:t>mencipta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informasi</a:t>
            </a:r>
            <a:r>
              <a:rPr lang="en-US" altLang="en-US" sz="2800" dirty="0"/>
              <a:t> bagi </a:t>
            </a:r>
            <a:r>
              <a:rPr lang="en-US" altLang="en-US" sz="2800" dirty="0" err="1"/>
              <a:t>pengetahuan</a:t>
            </a:r>
            <a:r>
              <a:rPr lang="en-US" altLang="en-US" sz="2800" dirty="0"/>
              <a:t>, pemahaman, </a:t>
            </a:r>
            <a:r>
              <a:rPr lang="en-US" altLang="en-US" sz="2800" dirty="0" err="1"/>
              <a:t>imajinasi</a:t>
            </a:r>
            <a:r>
              <a:rPr lang="en-US" altLang="en-US" sz="2800" dirty="0"/>
              <a:t>, dan </a:t>
            </a:r>
            <a:r>
              <a:rPr lang="en-US" altLang="en-US" sz="2800" dirty="0" err="1"/>
              <a:t>kesenangan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30850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TUGAS </a:t>
            </a:r>
            <a:br>
              <a:rPr lang="en-US" altLang="en-US" b="1"/>
            </a:br>
            <a:r>
              <a:rPr lang="en-US" altLang="en-US" b="1"/>
              <a:t>PERPUSTAKAAN SEKOLAH  </a:t>
            </a:r>
            <a:r>
              <a:rPr lang="en-US" altLang="en-US" sz="2400" b="1"/>
              <a:t>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mendukung semua siswa dalam pembelajaran serta praktik ketrampilan untuk mengevaluasi dan menggunakan informasi, tanpa memandang bentuk, format media, termasuk kepekaan pada moda komunikasi dalam masyarakat.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menyediakan akses terhadap beragam sumber informasi, lokal, regional, nasional, dan global, selain itu juga kesempatan yang menunjukkan pada keberagaman ide, pengalaman, dan pendapat.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menyelenggarakan kegiatan yang mendorong kesadaran serta kepekaan sosial dan budaya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485110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TUGAS </a:t>
            </a:r>
            <a:br>
              <a:rPr lang="en-US" altLang="en-US" b="1"/>
            </a:br>
            <a:r>
              <a:rPr lang="en-US" altLang="en-US" b="1"/>
              <a:t>PERPUSTAKAAN SEKOLAH  </a:t>
            </a:r>
            <a:r>
              <a:rPr lang="en-US" altLang="en-US" sz="2400" b="1"/>
              <a:t>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2800"/>
              <a:t>bekerja dengan siswa, pengajar, administrator, dan orang tua murid untuk mencapai tujuan sekolah</a:t>
            </a:r>
            <a:endParaRPr lang="en-US" altLang="en-US" sz="2800"/>
          </a:p>
          <a:p>
            <a:pPr>
              <a:lnSpc>
                <a:spcPct val="80000"/>
              </a:lnSpc>
            </a:pPr>
            <a:r>
              <a:rPr lang="sv-SE" altLang="en-US" sz="2800"/>
              <a:t>menegaskan bahwa kebebasan ilmiah dan kebebasan akses informasi adalah hal mendasar untukmewujudkan kewargaan yang efektif dan bertanggung jawab serta partisipasi dalam demokrasi.</a:t>
            </a:r>
            <a:endParaRPr lang="en-US" altLang="en-US" sz="2800"/>
          </a:p>
          <a:p>
            <a:pPr>
              <a:lnSpc>
                <a:spcPct val="80000"/>
              </a:lnSpc>
            </a:pPr>
            <a:r>
              <a:rPr lang="sv-SE" altLang="en-US" sz="2800"/>
              <a:t>melakukan promosi atas koleksi buku, sumberdaya informasi lain, dan layanan apa saja yang dimiliki perpustakaan sekolah kepada segenap masyarakat sekolah maupun di luar sekolah. 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3185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id-ID" sz="4800" b="1" dirty="0" smtClean="0"/>
              <a:t>CATATAN AWAL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/>
              <a:t>CATATAN KECIL ATAS MAKNA TIGA KATA</a:t>
            </a:r>
          </a:p>
          <a:p>
            <a:pPr lvl="1"/>
            <a:r>
              <a:rPr lang="id-ID" b="1" dirty="0" smtClean="0"/>
              <a:t>LITERASI</a:t>
            </a:r>
            <a:r>
              <a:rPr lang="id-ID" dirty="0" smtClean="0"/>
              <a:t>: </a:t>
            </a:r>
          </a:p>
          <a:p>
            <a:pPr lvl="2"/>
            <a:r>
              <a:rPr lang="id-ID" dirty="0" smtClean="0"/>
              <a:t>Illiteracy </a:t>
            </a:r>
            <a:r>
              <a:rPr lang="id-ID" dirty="0" smtClean="0">
                <a:sym typeface="Wingdings" panose="05000000000000000000" pitchFamily="2" charset="2"/>
              </a:rPr>
              <a:t> buta huruf  &gt;&lt; melek huruf  kemelek-hurufan   keberaksaran  literasi ----- KECERDASAN ?</a:t>
            </a:r>
            <a:endParaRPr lang="id-ID" dirty="0" smtClean="0"/>
          </a:p>
          <a:p>
            <a:pPr lvl="1"/>
            <a:r>
              <a:rPr lang="id-ID" b="1" dirty="0" smtClean="0"/>
              <a:t>PUSTAKAWAN GURU </a:t>
            </a:r>
            <a:r>
              <a:rPr lang="id-ID" dirty="0" smtClean="0"/>
              <a:t>&gt;&lt; GURU PUSTAKAWAN</a:t>
            </a:r>
          </a:p>
          <a:p>
            <a:pPr lvl="2"/>
            <a:r>
              <a:rPr lang="id-ID" dirty="0" smtClean="0"/>
              <a:t>Pustakawan Sekolah </a:t>
            </a:r>
            <a:r>
              <a:rPr lang="id-ID" dirty="0" smtClean="0">
                <a:sym typeface="Wingdings" panose="05000000000000000000" pitchFamily="2" charset="2"/>
              </a:rPr>
              <a:t> teacher librarian Pustakawan Guru</a:t>
            </a:r>
            <a:endParaRPr lang="id-ID" dirty="0" smtClean="0"/>
          </a:p>
          <a:p>
            <a:pPr lvl="1"/>
            <a:r>
              <a:rPr lang="id-ID" b="1" dirty="0" smtClean="0"/>
              <a:t>PEMUSTAKA</a:t>
            </a:r>
          </a:p>
          <a:p>
            <a:pPr lvl="2"/>
            <a:r>
              <a:rPr lang="id-ID" dirty="0" smtClean="0"/>
              <a:t>Tidak jelas kaidah kebahasaannya</a:t>
            </a:r>
          </a:p>
          <a:p>
            <a:r>
              <a:rPr lang="id-ID" b="1" dirty="0" smtClean="0"/>
              <a:t>LIARNYA BAHASA INDONESIA</a:t>
            </a:r>
            <a:r>
              <a:rPr lang="id-ID" dirty="0" smtClean="0"/>
              <a:t>. </a:t>
            </a:r>
          </a:p>
          <a:p>
            <a:pPr lvl="1"/>
            <a:r>
              <a:rPr lang="id-ID" dirty="0"/>
              <a:t>Ari Subagyo </a:t>
            </a:r>
            <a:r>
              <a:rPr lang="id-ID" dirty="0" smtClean="0"/>
              <a:t>berharap KBBI V </a:t>
            </a:r>
            <a:r>
              <a:rPr lang="sv-SE" dirty="0"/>
              <a:t>tidak menjadi kamus bahasa </a:t>
            </a:r>
            <a:r>
              <a:rPr lang="sv-SE" dirty="0" smtClean="0"/>
              <a:t>pasar</a:t>
            </a:r>
            <a:r>
              <a:rPr lang="id-ID" dirty="0" smtClean="0"/>
              <a:t> (</a:t>
            </a:r>
            <a:r>
              <a:rPr lang="id-ID" i="1" dirty="0" smtClean="0"/>
              <a:t>Kompas, 24 Oktober, 2016</a:t>
            </a:r>
            <a:r>
              <a:rPr lang="id-ID" dirty="0" smtClean="0"/>
              <a:t>)</a:t>
            </a:r>
          </a:p>
          <a:p>
            <a:r>
              <a:rPr lang="id-ID" b="1" dirty="0" smtClean="0"/>
              <a:t>PESAN</a:t>
            </a:r>
          </a:p>
          <a:p>
            <a:pPr lvl="1"/>
            <a:r>
              <a:rPr lang="en-US" dirty="0" smtClean="0"/>
              <a:t>h</a:t>
            </a:r>
            <a:r>
              <a:rPr lang="id-ID" dirty="0" smtClean="0"/>
              <a:t>arus</a:t>
            </a:r>
            <a:r>
              <a:rPr lang="en-US" dirty="0" smtClean="0"/>
              <a:t> </a:t>
            </a:r>
            <a:r>
              <a:rPr lang="en-US" dirty="0" err="1"/>
              <a:t>berhati-hati</a:t>
            </a:r>
            <a:r>
              <a:rPr lang="en-US" dirty="0"/>
              <a:t> dalam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dari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istilah</a:t>
            </a:r>
            <a:r>
              <a:rPr lang="id-ID" dirty="0" smtClean="0"/>
              <a:t> baru taat pada kaidah bahasa </a:t>
            </a:r>
            <a:r>
              <a:rPr lang="id-ID" dirty="0" smtClean="0">
                <a:sym typeface="Wingdings" panose="05000000000000000000" pitchFamily="2" charset="2"/>
              </a:rPr>
              <a:t></a:t>
            </a:r>
            <a:r>
              <a:rPr lang="id-ID" dirty="0" smtClean="0"/>
              <a:t>(TIDAK SEMBARANGAN)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10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altLang="en-US" sz="4800" b="1" dirty="0" smtClean="0"/>
              <a:t>KEMAMPUAN IDEAL</a:t>
            </a:r>
            <a:br>
              <a:rPr lang="id-ID" altLang="en-US" sz="4800" b="1" dirty="0" smtClean="0"/>
            </a:br>
            <a:r>
              <a:rPr lang="en-US" altLang="en-US" sz="4800" b="1" dirty="0" smtClean="0"/>
              <a:t>PUSTAKAWAN </a:t>
            </a:r>
            <a:r>
              <a:rPr lang="en-US" altLang="en-US" sz="4800" b="1" dirty="0"/>
              <a:t>SEKOLAH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98964"/>
            <a:ext cx="7941568" cy="40503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i-FI" altLang="en-US" sz="2800" dirty="0"/>
              <a:t>haruslah </a:t>
            </a:r>
            <a:r>
              <a:rPr lang="fi-FI" altLang="en-US" sz="2800" i="1" dirty="0"/>
              <a:t>professionally staff</a:t>
            </a:r>
            <a:r>
              <a:rPr lang="fi-FI" altLang="en-US" sz="2800" dirty="0"/>
              <a:t> </a:t>
            </a:r>
            <a:r>
              <a:rPr lang="fi-FI" altLang="en-US" sz="2800" i="1" dirty="0"/>
              <a:t>member</a:t>
            </a:r>
            <a:endParaRPr lang="fi-FI" altLang="en-US" sz="2800" dirty="0"/>
          </a:p>
          <a:p>
            <a:pPr>
              <a:lnSpc>
                <a:spcPct val="80000"/>
              </a:lnSpc>
            </a:pPr>
            <a:r>
              <a:rPr lang="fi-FI" altLang="en-US" sz="2800" dirty="0"/>
              <a:t>bertanggung jawab atas perencanaan dan pengelolaan perpustakaan sekolah. </a:t>
            </a:r>
          </a:p>
          <a:p>
            <a:pPr>
              <a:lnSpc>
                <a:spcPct val="80000"/>
              </a:lnSpc>
            </a:pPr>
            <a:r>
              <a:rPr lang="fi-FI" altLang="en-US" sz="2800" dirty="0"/>
              <a:t>dapat bekerjasama dengan semua anggota komunitas sekolah, dan juga menjalin kerja sama dengan pihak perpustakaan umum setempat. </a:t>
            </a:r>
          </a:p>
          <a:p>
            <a:pPr>
              <a:lnSpc>
                <a:spcPct val="80000"/>
              </a:lnSpc>
            </a:pPr>
            <a:r>
              <a:rPr lang="fi-FI" altLang="en-US" sz="2800" dirty="0"/>
              <a:t>kompeten dalam perencanaan dan pengajaran beragam penanganan informasi bagi guru dan murid. </a:t>
            </a:r>
          </a:p>
          <a:p>
            <a:pPr>
              <a:lnSpc>
                <a:spcPct val="80000"/>
              </a:lnSpc>
            </a:pPr>
            <a:r>
              <a:rPr lang="fi-FI" altLang="en-US" sz="2800" dirty="0"/>
              <a:t>selalu melanjutkan pengembangan kemampuan profesional mereka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974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GERAKAN LITERASI SEKOLAH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5256584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U</a:t>
            </a:r>
            <a:r>
              <a:rPr lang="en-US" sz="2400" dirty="0" err="1" smtClean="0"/>
              <a:t>paya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id-ID" sz="2400" dirty="0" smtClean="0"/>
              <a:t>&amp;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 </a:t>
            </a:r>
            <a:r>
              <a:rPr lang="en-US" sz="2400" dirty="0"/>
              <a:t>untuk </a:t>
            </a:r>
            <a:r>
              <a:rPr lang="en-US" sz="2400" dirty="0" err="1"/>
              <a:t>menjadikan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pembelajaran yang </a:t>
            </a:r>
            <a:r>
              <a:rPr lang="en-US" sz="2400" dirty="0" err="1"/>
              <a:t>warganya</a:t>
            </a:r>
            <a:r>
              <a:rPr lang="en-US" sz="2400" dirty="0"/>
              <a:t> </a:t>
            </a:r>
            <a:r>
              <a:rPr lang="en-US" sz="2400" dirty="0" err="1"/>
              <a:t>literat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hayat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pelibatan</a:t>
            </a:r>
            <a:r>
              <a:rPr lang="en-US" sz="2400" dirty="0"/>
              <a:t> </a:t>
            </a:r>
            <a:r>
              <a:rPr lang="en-US" sz="2400" dirty="0" err="1" smtClean="0"/>
              <a:t>publik</a:t>
            </a:r>
            <a:endParaRPr lang="id-ID" sz="2400" dirty="0" smtClean="0"/>
          </a:p>
          <a:p>
            <a:r>
              <a:rPr lang="id-ID" sz="2400" dirty="0"/>
              <a:t>S</a:t>
            </a:r>
            <a:r>
              <a:rPr lang="en-US" sz="2400" dirty="0" err="1" smtClean="0"/>
              <a:t>ekolah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pembelajaran yang </a:t>
            </a:r>
            <a:r>
              <a:rPr lang="en-US" sz="2400" dirty="0" err="1" smtClean="0"/>
              <a:t>literat</a:t>
            </a:r>
            <a:endParaRPr lang="id-ID" sz="2400" dirty="0" smtClean="0"/>
          </a:p>
          <a:p>
            <a:pPr marL="742950" lvl="2" indent="-342900"/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/>
              <a:t>dan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id-ID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warganya</a:t>
            </a:r>
            <a:r>
              <a:rPr lang="en-US" dirty="0"/>
              <a:t> menunjukkan </a:t>
            </a:r>
            <a:r>
              <a:rPr lang="en-US" dirty="0" err="1"/>
              <a:t>empati</a:t>
            </a:r>
            <a:r>
              <a:rPr lang="en-US" dirty="0"/>
              <a:t>, </a:t>
            </a:r>
            <a:r>
              <a:rPr lang="en-US" dirty="0" err="1"/>
              <a:t>kepedulian</a:t>
            </a:r>
            <a:r>
              <a:rPr lang="en-US" dirty="0"/>
              <a:t>,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id-ID" dirty="0"/>
              <a:t>&amp;</a:t>
            </a:r>
            <a:r>
              <a:rPr lang="en-US" dirty="0" smtClean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cakap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id-ID" dirty="0" smtClean="0"/>
              <a:t>&amp; </a:t>
            </a:r>
            <a:r>
              <a:rPr lang="en-US" dirty="0" smtClean="0"/>
              <a:t>dapat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sosialnya</a:t>
            </a:r>
            <a:endParaRPr lang="id-ID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d-ID" sz="2400" dirty="0" smtClean="0"/>
              <a:t>Pelibatan Publik</a:t>
            </a:r>
            <a:endParaRPr lang="id-ID" sz="2400" dirty="0"/>
          </a:p>
          <a:p>
            <a:pPr marL="742950" lvl="2" indent="-342900"/>
            <a:r>
              <a:rPr lang="id-ID" dirty="0"/>
              <a:t>Peran serta warga sekolah (Guru, kepala sekolah, peserta didik, orang tua, tenaga pendidikan,pengawas sekolah, &amp;</a:t>
            </a:r>
            <a:r>
              <a:rPr lang="id-ID" dirty="0" smtClean="0"/>
              <a:t> </a:t>
            </a:r>
            <a:r>
              <a:rPr lang="id-ID" dirty="0"/>
              <a:t>Komite Sekolah) akademisi, dunia usaha dan industri dan pemangku kepentingan di bawah koordinasi Direktorat Jenderal Pendidikan Dasar dan Menengah Kementerian Pendidikan dan Kebudayaan.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id-ID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id-ID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0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d-ID" b="1" dirty="0" smtClean="0"/>
              <a:t>TUJUAN GLS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Autofit/>
          </a:bodyPr>
          <a:lstStyle/>
          <a:p>
            <a:r>
              <a:rPr lang="id-ID" sz="2200" dirty="0" smtClean="0"/>
              <a:t>Tujuan umum</a:t>
            </a:r>
          </a:p>
          <a:p>
            <a:pPr lvl="1"/>
            <a:r>
              <a:rPr lang="id-ID" sz="2200" dirty="0" smtClean="0"/>
              <a:t>Menumbuhkembangkan </a:t>
            </a:r>
            <a:r>
              <a:rPr lang="id-ID" sz="2200" dirty="0"/>
              <a:t>budi pekerti peserta didik melalui pembudayaan ekosistem literasi sekolah yang diwujudkan dalam GLS agar mereka menjadi pembelajar sepanjang hayat.</a:t>
            </a:r>
            <a:endParaRPr lang="id-ID" sz="2200" dirty="0" smtClean="0"/>
          </a:p>
          <a:p>
            <a:r>
              <a:rPr lang="id-ID" sz="2200" dirty="0" smtClean="0"/>
              <a:t>Tujuan khusus</a:t>
            </a:r>
          </a:p>
          <a:p>
            <a:pPr lvl="1"/>
            <a:r>
              <a:rPr lang="en-US" sz="2200" dirty="0" err="1" smtClean="0"/>
              <a:t>Menumbuhkembangkan</a:t>
            </a:r>
            <a:r>
              <a:rPr lang="en-US" sz="2200" dirty="0" smtClean="0"/>
              <a:t> </a:t>
            </a:r>
            <a:r>
              <a:rPr lang="en-US" sz="2200" dirty="0" err="1"/>
              <a:t>budaya</a:t>
            </a:r>
            <a:r>
              <a:rPr lang="en-US" sz="2200" dirty="0"/>
              <a:t> </a:t>
            </a:r>
            <a:r>
              <a:rPr lang="en-US" sz="2200" dirty="0" err="1"/>
              <a:t>literasi</a:t>
            </a:r>
            <a:r>
              <a:rPr lang="en-US" sz="2200" dirty="0"/>
              <a:t> </a:t>
            </a:r>
            <a:r>
              <a:rPr lang="en-US" sz="2200" dirty="0" err="1"/>
              <a:t>membaca</a:t>
            </a:r>
            <a:r>
              <a:rPr lang="en-US" sz="2200" dirty="0"/>
              <a:t> dan </a:t>
            </a:r>
            <a:r>
              <a:rPr lang="en-US" sz="2200" dirty="0" err="1"/>
              <a:t>menulis</a:t>
            </a:r>
            <a:r>
              <a:rPr lang="en-US" sz="2200" dirty="0"/>
              <a:t> siswa di </a:t>
            </a:r>
            <a:r>
              <a:rPr lang="en-US" sz="2200" dirty="0" err="1"/>
              <a:t>sekolah</a:t>
            </a:r>
            <a:endParaRPr lang="en-US" sz="2200" dirty="0"/>
          </a:p>
          <a:p>
            <a:pPr lvl="1"/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/>
              <a:t>kapasitas</a:t>
            </a:r>
            <a:r>
              <a:rPr lang="en-US" sz="2200" dirty="0"/>
              <a:t> </a:t>
            </a:r>
            <a:r>
              <a:rPr lang="en-US" sz="2200" dirty="0" err="1"/>
              <a:t>warga</a:t>
            </a:r>
            <a:r>
              <a:rPr lang="en-US" sz="2200" dirty="0"/>
              <a:t> dan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sekolah</a:t>
            </a:r>
            <a:r>
              <a:rPr lang="en-US" sz="2200" dirty="0"/>
              <a:t> agar </a:t>
            </a:r>
            <a:r>
              <a:rPr lang="en-US" sz="2200" dirty="0" err="1"/>
              <a:t>literat</a:t>
            </a:r>
            <a:endParaRPr lang="en-US" sz="2200" dirty="0"/>
          </a:p>
          <a:p>
            <a:pPr lvl="1"/>
            <a:r>
              <a:rPr lang="en-US" sz="2200" dirty="0" err="1" smtClean="0"/>
              <a:t>Menjadikan</a:t>
            </a:r>
            <a:r>
              <a:rPr lang="en-US" sz="2200" dirty="0" smtClean="0"/>
              <a:t> </a:t>
            </a:r>
            <a:r>
              <a:rPr lang="en-US" sz="2200" dirty="0" err="1"/>
              <a:t>sekolah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taman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yang </a:t>
            </a:r>
            <a:r>
              <a:rPr lang="en-US" sz="2200" dirty="0" err="1"/>
              <a:t>menyenangkan</a:t>
            </a:r>
            <a:r>
              <a:rPr lang="en-US" sz="2200" dirty="0"/>
              <a:t> dan </a:t>
            </a:r>
            <a:r>
              <a:rPr lang="en-US" sz="2200" dirty="0" err="1"/>
              <a:t>ramah</a:t>
            </a:r>
            <a:r>
              <a:rPr lang="en-US" sz="2200" dirty="0"/>
              <a:t> </a:t>
            </a:r>
            <a:r>
              <a:rPr lang="en-US" sz="2200" dirty="0" err="1"/>
              <a:t>anak</a:t>
            </a:r>
            <a:r>
              <a:rPr lang="en-US" sz="2200" dirty="0"/>
              <a:t> </a:t>
            </a:r>
            <a:r>
              <a:rPr lang="en-US" sz="2200" dirty="0" smtClean="0"/>
              <a:t>agar</a:t>
            </a:r>
            <a:r>
              <a:rPr lang="id-ID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/>
              <a:t>sekolah</a:t>
            </a:r>
            <a:r>
              <a:rPr lang="en-US" sz="2200" dirty="0"/>
              <a:t>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en-US" sz="2200" dirty="0" err="1"/>
              <a:t>mengelola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endParaRPr lang="en-US" sz="2200" dirty="0"/>
          </a:p>
          <a:p>
            <a:pPr lvl="1"/>
            <a:r>
              <a:rPr lang="en-US" sz="2200" dirty="0" err="1" smtClean="0"/>
              <a:t>Menjaga</a:t>
            </a:r>
            <a:r>
              <a:rPr lang="en-US" sz="2200" dirty="0" smtClean="0"/>
              <a:t> </a:t>
            </a:r>
            <a:r>
              <a:rPr lang="en-US" sz="2200" dirty="0" err="1"/>
              <a:t>keberlanjutan</a:t>
            </a:r>
            <a:r>
              <a:rPr lang="en-US" sz="2200" dirty="0"/>
              <a:t> pembelajaran dengan </a:t>
            </a:r>
            <a:r>
              <a:rPr lang="en-US" sz="2200" dirty="0" err="1"/>
              <a:t>menghadirkan</a:t>
            </a:r>
            <a:r>
              <a:rPr lang="en-US" sz="2200" dirty="0"/>
              <a:t> </a:t>
            </a:r>
            <a:r>
              <a:rPr lang="en-US" sz="2200" dirty="0" err="1"/>
              <a:t>beragam</a:t>
            </a:r>
            <a:r>
              <a:rPr lang="en-US" sz="2200" dirty="0"/>
              <a:t> </a:t>
            </a:r>
            <a:r>
              <a:rPr lang="en-US" sz="2200" dirty="0" err="1"/>
              <a:t>buku</a:t>
            </a:r>
            <a:r>
              <a:rPr lang="en-US" sz="2200" dirty="0"/>
              <a:t> </a:t>
            </a:r>
            <a:r>
              <a:rPr lang="en-US" sz="2200" dirty="0" err="1" smtClean="0"/>
              <a:t>bacaan</a:t>
            </a:r>
            <a:r>
              <a:rPr lang="id-ID" sz="2200" dirty="0" smtClean="0"/>
              <a:t> </a:t>
            </a:r>
            <a:r>
              <a:rPr lang="en-US" sz="2200" dirty="0" smtClean="0"/>
              <a:t>dan </a:t>
            </a:r>
            <a:r>
              <a:rPr lang="en-US" sz="2200" dirty="0" err="1"/>
              <a:t>mewadahi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strategi</a:t>
            </a:r>
            <a:r>
              <a:rPr lang="en-US" sz="2200" dirty="0"/>
              <a:t> </a:t>
            </a:r>
            <a:r>
              <a:rPr lang="en-US" sz="2200" dirty="0" err="1" smtClean="0"/>
              <a:t>membaca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8147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PRINSIP-PRINSIP GLS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85921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a.	</a:t>
            </a:r>
            <a:r>
              <a:rPr lang="en-US" dirty="0" err="1"/>
              <a:t>Sesuai</a:t>
            </a:r>
            <a:r>
              <a:rPr lang="en-US" dirty="0"/>
              <a:t> dengan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	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;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ragam</a:t>
            </a:r>
            <a:r>
              <a:rPr lang="en-US" dirty="0"/>
              <a:t> teks dan </a:t>
            </a:r>
            <a:r>
              <a:rPr lang="en-US" dirty="0" err="1"/>
              <a:t>memper-hatikan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smtClean="0"/>
              <a:t>kebutuhan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	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dan </a:t>
            </a:r>
            <a:r>
              <a:rPr lang="en-US" dirty="0" err="1"/>
              <a:t>holistik</a:t>
            </a:r>
            <a:r>
              <a:rPr lang="en-US" dirty="0"/>
              <a:t> di </a:t>
            </a:r>
            <a:r>
              <a:rPr lang="id-ID" dirty="0" smtClean="0"/>
              <a:t>	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/>
              <a:t>area </a:t>
            </a:r>
            <a:r>
              <a:rPr lang="en-US" dirty="0" err="1"/>
              <a:t>kurikulum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	Kegiatan </a:t>
            </a:r>
            <a:r>
              <a:rPr lang="en-US" dirty="0" err="1"/>
              <a:t>literasi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e.	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kecakapan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f.	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keberagaman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57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TAHAPAN PELAKSANAAN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Penumbuhan</a:t>
            </a:r>
            <a:r>
              <a:rPr lang="en-US" dirty="0" smtClean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kegiatan </a:t>
            </a:r>
            <a:r>
              <a:rPr lang="id-ID" dirty="0" smtClean="0"/>
              <a:t>	</a:t>
            </a:r>
            <a:r>
              <a:rPr lang="en-US" dirty="0" smtClean="0"/>
              <a:t>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(</a:t>
            </a:r>
            <a:r>
              <a:rPr lang="en-US" dirty="0" err="1"/>
              <a:t>Permendikbud</a:t>
            </a:r>
            <a:r>
              <a:rPr lang="en-US" dirty="0"/>
              <a:t> No. 23 </a:t>
            </a:r>
            <a:r>
              <a:rPr lang="en-US" dirty="0" smtClean="0"/>
              <a:t>Tahun </a:t>
            </a:r>
            <a:r>
              <a:rPr lang="en-US" dirty="0"/>
              <a:t>2015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literasi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kegiatan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pengayaan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literasi</a:t>
            </a:r>
            <a:r>
              <a:rPr lang="en-US" dirty="0"/>
              <a:t> di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 err="1" smtClean="0"/>
              <a:t>pengayaan</a:t>
            </a:r>
            <a:r>
              <a:rPr lang="en-US" dirty="0" smtClean="0"/>
              <a:t> </a:t>
            </a:r>
            <a:r>
              <a:rPr lang="en-US" dirty="0"/>
              <a:t>dan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di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 smtClean="0"/>
              <a:t>pelajaran</a:t>
            </a:r>
            <a:endParaRPr lang="id-ID" dirty="0" smtClean="0"/>
          </a:p>
          <a:p>
            <a:pPr marL="514350" indent="-514350">
              <a:buAutoNum type="arabicPeriod" startAt="3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smtClean="0"/>
              <a:t>adalah: </a:t>
            </a:r>
            <a:r>
              <a:rPr lang="en-US" dirty="0" err="1"/>
              <a:t>pembiasaan</a:t>
            </a:r>
            <a:r>
              <a:rPr lang="en-US" dirty="0"/>
              <a:t>, pengembangan, dan pembelajaran. </a:t>
            </a:r>
          </a:p>
        </p:txBody>
      </p:sp>
    </p:spTree>
    <p:extLst>
      <p:ext uri="{BB962C8B-B14F-4D97-AF65-F5344CB8AC3E}">
        <p14:creationId xmlns:p14="http://schemas.microsoft.com/office/powerpoint/2010/main" val="4181127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STRATEGI PELAKSANAN GLS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Peningkatan tiga unsur</a:t>
            </a:r>
          </a:p>
          <a:p>
            <a:pPr marL="914400" lvl="1" indent="-514350">
              <a:buAutoNum type="arabicParenR"/>
            </a:pPr>
            <a:r>
              <a:rPr lang="id-ID" dirty="0" smtClean="0"/>
              <a:t>Pemangku </a:t>
            </a:r>
            <a:r>
              <a:rPr lang="id-ID" dirty="0"/>
              <a:t>Kepentingan</a:t>
            </a:r>
            <a:r>
              <a:rPr lang="id-ID" dirty="0" smtClean="0"/>
              <a:t>; </a:t>
            </a:r>
          </a:p>
          <a:p>
            <a:pPr marL="914400" lvl="1" indent="-514350">
              <a:buAutoNum type="arabicParenR"/>
            </a:pPr>
            <a:r>
              <a:rPr lang="id-ID" dirty="0" smtClean="0"/>
              <a:t>Warga </a:t>
            </a:r>
            <a:r>
              <a:rPr lang="id-ID" dirty="0"/>
              <a:t>Sekolah</a:t>
            </a:r>
            <a:r>
              <a:rPr lang="id-ID" dirty="0" smtClean="0"/>
              <a:t>;	 </a:t>
            </a:r>
          </a:p>
          <a:p>
            <a:pPr marL="914400" lvl="1" indent="-514350">
              <a:buAutoNum type="arabicParenR"/>
            </a:pPr>
            <a:r>
              <a:rPr lang="id-ID" dirty="0" smtClean="0"/>
              <a:t>Ketersediaan </a:t>
            </a:r>
            <a:r>
              <a:rPr lang="id-ID" dirty="0"/>
              <a:t>Sarana dan Prasarana.</a:t>
            </a:r>
          </a:p>
          <a:p>
            <a:r>
              <a:rPr lang="id-ID" dirty="0" smtClean="0"/>
              <a:t>Tiga pendekatan untuk 1) dan 2) </a:t>
            </a:r>
          </a:p>
          <a:p>
            <a:pPr lvl="1"/>
            <a:r>
              <a:rPr lang="id-ID" dirty="0"/>
              <a:t>1) Sosialisasi; </a:t>
            </a:r>
            <a:r>
              <a:rPr lang="id-ID" dirty="0" smtClean="0"/>
              <a:t> 2</a:t>
            </a:r>
            <a:r>
              <a:rPr lang="id-ID" dirty="0"/>
              <a:t>) Pelatihan; </a:t>
            </a:r>
            <a:r>
              <a:rPr lang="id-ID" dirty="0" smtClean="0"/>
              <a:t>dan 3</a:t>
            </a:r>
            <a:r>
              <a:rPr lang="id-ID" dirty="0"/>
              <a:t>) Pendampingan.</a:t>
            </a:r>
          </a:p>
          <a:p>
            <a:r>
              <a:rPr lang="id-ID" dirty="0" smtClean="0"/>
              <a:t>sarana </a:t>
            </a:r>
            <a:r>
              <a:rPr lang="id-ID" dirty="0"/>
              <a:t>prasarana memerlukan perencanaan dan penganggaran yang baik berdasar analisis kebutuhan.  Idealnya mencapai Standar Nasional Pendidikan, minimal memenuhi Pelayanan Standar Minimal</a:t>
            </a:r>
            <a:endParaRPr lang="id-ID" dirty="0" smtClean="0"/>
          </a:p>
          <a:p>
            <a:pPr marL="457200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06171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CIRI EKOSISTEM LITERAT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a.	</a:t>
            </a:r>
            <a:r>
              <a:rPr lang="en-US" dirty="0" err="1"/>
              <a:t>menyenangkan</a:t>
            </a:r>
            <a:r>
              <a:rPr lang="en-US" dirty="0"/>
              <a:t> dan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warganya</a:t>
            </a:r>
            <a:r>
              <a:rPr lang="en-US" dirty="0"/>
              <a:t> dalam </a:t>
            </a:r>
            <a:r>
              <a:rPr lang="en-US" dirty="0" err="1"/>
              <a:t>belajar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b.	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warganya</a:t>
            </a:r>
            <a:r>
              <a:rPr lang="en-US" dirty="0"/>
              <a:t> menunjukkan </a:t>
            </a:r>
            <a:r>
              <a:rPr lang="en-US" dirty="0" err="1"/>
              <a:t>empati</a:t>
            </a:r>
            <a:r>
              <a:rPr lang="en-US" dirty="0"/>
              <a:t>, </a:t>
            </a:r>
            <a:r>
              <a:rPr lang="id-ID" dirty="0" smtClean="0"/>
              <a:t>	</a:t>
            </a:r>
            <a:r>
              <a:rPr lang="en-US" dirty="0" err="1" smtClean="0"/>
              <a:t>peduli</a:t>
            </a:r>
            <a:r>
              <a:rPr lang="en-US" dirty="0"/>
              <a:t>, dan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c.	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dan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pengetahuan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d.	</a:t>
            </a:r>
            <a:r>
              <a:rPr lang="en-US" dirty="0" err="1"/>
              <a:t>memampukan</a:t>
            </a:r>
            <a:r>
              <a:rPr lang="en-US" dirty="0"/>
              <a:t> </a:t>
            </a:r>
            <a:r>
              <a:rPr lang="en-US" dirty="0" err="1"/>
              <a:t>warganya</a:t>
            </a:r>
            <a:r>
              <a:rPr lang="en-US" dirty="0"/>
              <a:t> untuk </a:t>
            </a:r>
            <a:r>
              <a:rPr lang="en-US" dirty="0" err="1"/>
              <a:t>cakap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/>
              <a:t>dan dapat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; dan</a:t>
            </a:r>
          </a:p>
          <a:p>
            <a:pPr marL="0" indent="0">
              <a:buNone/>
            </a:pPr>
            <a:r>
              <a:rPr lang="en-US" dirty="0"/>
              <a:t>e.	</a:t>
            </a:r>
            <a:r>
              <a:rPr lang="en-US" dirty="0" err="1"/>
              <a:t>mengakomodasi</a:t>
            </a:r>
            <a:r>
              <a:rPr lang="en-US" dirty="0"/>
              <a:t> partisipasi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smtClean="0"/>
              <a:t>dan </a:t>
            </a:r>
            <a:r>
              <a:rPr lang="id-ID" dirty="0" smtClean="0"/>
              <a:t>	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74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5400" b="1" dirty="0" smtClean="0"/>
              <a:t>SITUASI KITA</a:t>
            </a:r>
            <a:r>
              <a:rPr lang="id-ID" sz="2000" b="1" dirty="0" smtClean="0"/>
              <a:t> </a:t>
            </a:r>
            <a:r>
              <a:rPr lang="id-ID" sz="1800" b="1" dirty="0" smtClean="0"/>
              <a:t>					</a:t>
            </a:r>
            <a:r>
              <a:rPr lang="id-ID" sz="2700" b="1" dirty="0" smtClean="0"/>
              <a:t>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 smtClean="0"/>
              <a:t>Perpustakaan Sekolah </a:t>
            </a:r>
          </a:p>
          <a:p>
            <a:pPr lvl="1"/>
            <a:r>
              <a:rPr lang="id-ID" dirty="0"/>
              <a:t>B</a:t>
            </a:r>
            <a:r>
              <a:rPr lang="id-ID" dirty="0" smtClean="0"/>
              <a:t>elum bertransformasi</a:t>
            </a:r>
          </a:p>
          <a:p>
            <a:pPr lvl="1"/>
            <a:r>
              <a:rPr lang="id-ID" dirty="0" smtClean="0"/>
              <a:t>Masih dikelola seadanya dengan konsep lama</a:t>
            </a:r>
          </a:p>
          <a:p>
            <a:pPr lvl="1"/>
            <a:r>
              <a:rPr lang="id-ID" dirty="0" smtClean="0"/>
              <a:t>Belum semua mengetahui dan memahami IFLA/Unesco School Library Manifesto.</a:t>
            </a:r>
          </a:p>
          <a:p>
            <a:pPr lvl="1"/>
            <a:r>
              <a:rPr lang="id-ID" dirty="0" smtClean="0"/>
              <a:t>Bersiap menuju </a:t>
            </a:r>
            <a:r>
              <a:rPr lang="id-ID" dirty="0" smtClean="0">
                <a:sym typeface="Wingdings" panose="05000000000000000000" pitchFamily="2" charset="2"/>
              </a:rPr>
              <a:t></a:t>
            </a:r>
            <a:r>
              <a:rPr lang="id-ID" dirty="0" smtClean="0"/>
              <a:t> </a:t>
            </a:r>
            <a:r>
              <a:rPr lang="id-ID" i="1" dirty="0"/>
              <a:t>learning commons </a:t>
            </a:r>
            <a:r>
              <a:rPr lang="id-ID" i="1" dirty="0" smtClean="0"/>
              <a:t> </a:t>
            </a:r>
          </a:p>
          <a:p>
            <a:r>
              <a:rPr lang="id-ID" b="1" dirty="0"/>
              <a:t>Pustakawan </a:t>
            </a:r>
            <a:r>
              <a:rPr lang="id-ID" b="1" dirty="0" smtClean="0"/>
              <a:t>Guru</a:t>
            </a:r>
          </a:p>
          <a:p>
            <a:pPr lvl="1"/>
            <a:r>
              <a:rPr lang="id-ID" dirty="0" smtClean="0"/>
              <a:t>Terjemahan yang benar dari “teacher librarian”</a:t>
            </a:r>
          </a:p>
          <a:p>
            <a:pPr lvl="1"/>
            <a:r>
              <a:rPr lang="id-ID" dirty="0" smtClean="0"/>
              <a:t>Sebagai jawab atas istilah Guru Pustakawan</a:t>
            </a:r>
          </a:p>
          <a:p>
            <a:pPr lvl="1"/>
            <a:r>
              <a:rPr lang="id-ID" dirty="0" smtClean="0"/>
              <a:t>Sebutan Pustakawan Sekolah tidak dipakai oleh Kemendikbud </a:t>
            </a:r>
            <a:r>
              <a:rPr lang="id-ID" dirty="0" smtClean="0">
                <a:sym typeface="Wingdings" panose="05000000000000000000" pitchFamily="2" charset="2"/>
              </a:rPr>
              <a:t> Tenaga Perpustakaan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Asosiasi Tenaga Perpustakaan Indonesia (ATPUSI)</a:t>
            </a:r>
            <a:endParaRPr lang="id-ID" dirty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19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SITUASI KITA </a:t>
            </a:r>
            <a:r>
              <a:rPr lang="en-US" dirty="0"/>
              <a:t>					</a:t>
            </a:r>
            <a:r>
              <a:rPr lang="id-ID" sz="2400" dirty="0"/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/>
              <a:t>Pustakawan Guru </a:t>
            </a:r>
          </a:p>
          <a:p>
            <a:pPr lvl="1"/>
            <a:r>
              <a:rPr lang="id-ID" dirty="0"/>
              <a:t>B</a:t>
            </a:r>
            <a:r>
              <a:rPr lang="id-ID" dirty="0" smtClean="0"/>
              <a:t>elum menjadi kesepakatan formal dalam praktik</a:t>
            </a:r>
          </a:p>
          <a:p>
            <a:pPr lvl="1"/>
            <a:r>
              <a:rPr lang="id-ID" dirty="0" smtClean="0"/>
              <a:t>Masih banyak pemakaian sebutan Pustakawan Sekolah meski tidak dipakai di Kemendikbud</a:t>
            </a:r>
          </a:p>
          <a:p>
            <a:pPr lvl="1"/>
            <a:r>
              <a:rPr lang="id-ID" dirty="0" smtClean="0"/>
              <a:t>Belum punya organisasi atau himpunan profesi</a:t>
            </a:r>
          </a:p>
          <a:p>
            <a:pPr lvl="1"/>
            <a:r>
              <a:rPr lang="id-ID" dirty="0" smtClean="0"/>
              <a:t>Perlu perumusan formal melalui kajian akademik, mencakup bentang luas dari filosofi sampai praktik sehari-hari   </a:t>
            </a:r>
          </a:p>
          <a:p>
            <a:pPr marL="457200" lvl="1" indent="0">
              <a:buNone/>
            </a:pPr>
            <a:endParaRPr lang="id-ID" sz="1900" dirty="0"/>
          </a:p>
          <a:p>
            <a:pPr marL="0" indent="0">
              <a:buNone/>
            </a:pPr>
            <a:r>
              <a:rPr lang="id-ID" dirty="0" smtClean="0"/>
              <a:t>DEFINISI (usulan)  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endParaRPr lang="id-ID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Pustakawan </a:t>
            </a:r>
            <a:r>
              <a:rPr lang="id-ID" dirty="0">
                <a:sym typeface="Wingdings" panose="05000000000000000000" pitchFamily="2" charset="2"/>
              </a:rPr>
              <a:t>Guru adalah Pustakawan yang berkarya di sekolah dan berfokus pada pelaksanaan fungsi </a:t>
            </a:r>
            <a:r>
              <a:rPr lang="id-ID" dirty="0" smtClean="0">
                <a:sym typeface="Wingdings" panose="05000000000000000000" pitchFamily="2" charset="2"/>
              </a:rPr>
              <a:t>pendidikan. (</a:t>
            </a:r>
            <a:r>
              <a:rPr lang="id-ID" i="1" dirty="0" smtClean="0">
                <a:sym typeface="Wingdings" panose="05000000000000000000" pitchFamily="2" charset="2"/>
              </a:rPr>
              <a:t>perlu dikaji lebih lanjut secara akademik</a:t>
            </a:r>
            <a:r>
              <a:rPr lang="id-ID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57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SITUASI KITA </a:t>
            </a:r>
            <a:r>
              <a:rPr lang="en-US" dirty="0"/>
              <a:t>					</a:t>
            </a:r>
            <a:r>
              <a:rPr lang="id-ID" sz="2400" dirty="0" smtClean="0"/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Pustakawan </a:t>
            </a:r>
            <a:r>
              <a:rPr lang="en-US" dirty="0"/>
              <a:t>Guru </a:t>
            </a:r>
            <a:endParaRPr lang="id-ID" dirty="0" smtClean="0"/>
          </a:p>
          <a:p>
            <a:pPr lvl="1"/>
            <a:r>
              <a:rPr lang="id-ID" dirty="0" err="1"/>
              <a:t>M</a:t>
            </a:r>
            <a:r>
              <a:rPr lang="en-US" dirty="0" err="1" smtClean="0"/>
              <a:t>empunyai</a:t>
            </a:r>
            <a:r>
              <a:rPr lang="en-US" dirty="0" smtClean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dalam Manifesto Perpustakaan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dicanangkan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IFLA dan </a:t>
            </a:r>
            <a:r>
              <a:rPr lang="en-US" dirty="0" err="1"/>
              <a:t>Unesco</a:t>
            </a:r>
            <a:r>
              <a:rPr lang="en-US" dirty="0"/>
              <a:t>. </a:t>
            </a:r>
            <a:endParaRPr lang="id-ID" dirty="0" smtClean="0"/>
          </a:p>
          <a:p>
            <a:pPr lvl="1"/>
            <a:r>
              <a:rPr lang="id-ID" dirty="0" err="1"/>
              <a:t>H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/>
              <a:t>benar </a:t>
            </a:r>
            <a:r>
              <a:rPr lang="en-US" dirty="0" err="1"/>
              <a:t>pustakawan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Perpustakaan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menguasai</a:t>
            </a:r>
            <a:r>
              <a:rPr lang="en-US" dirty="0"/>
              <a:t> TIK,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dengan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sivitas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id-ID" dirty="0" err="1"/>
              <a:t>M</a:t>
            </a:r>
            <a:r>
              <a:rPr lang="en-US" dirty="0" err="1" smtClean="0"/>
              <a:t>empunyai</a:t>
            </a:r>
            <a:r>
              <a:rPr lang="en-US" dirty="0" smtClean="0"/>
              <a:t> </a:t>
            </a:r>
            <a:r>
              <a:rPr lang="en-US" dirty="0" err="1"/>
              <a:t>kompetensi</a:t>
            </a:r>
            <a:r>
              <a:rPr lang="en-US" dirty="0"/>
              <a:t> dalam </a:t>
            </a:r>
            <a:r>
              <a:rPr lang="en-US" dirty="0" err="1"/>
              <a:t>perencanaan</a:t>
            </a:r>
            <a:r>
              <a:rPr lang="en-US" dirty="0"/>
              <a:t> dan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bagi murid dan Guru, </a:t>
            </a:r>
            <a:r>
              <a:rPr lang="en-US" dirty="0" smtClean="0"/>
              <a:t> </a:t>
            </a:r>
            <a:endParaRPr lang="id-ID" dirty="0" smtClean="0"/>
          </a:p>
          <a:p>
            <a:pPr lvl="1"/>
            <a:r>
              <a:rPr lang="id-ID" dirty="0"/>
              <a:t>S</a:t>
            </a:r>
            <a:r>
              <a:rPr lang="en-US" dirty="0" err="1" smtClean="0"/>
              <a:t>elalu</a:t>
            </a:r>
            <a:r>
              <a:rPr lang="en-US" dirty="0" smtClean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profesionalnya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4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PENDAHULUAN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59216" cy="4709120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Membahas Pustakawan Guru tidak hanya melihat objek itu dari satu titik pandang saja</a:t>
            </a:r>
            <a:r>
              <a:rPr lang="id-ID" dirty="0"/>
              <a:t>.</a:t>
            </a:r>
            <a:r>
              <a:rPr lang="id-ID" dirty="0" smtClean="0"/>
              <a:t> </a:t>
            </a:r>
          </a:p>
          <a:p>
            <a:r>
              <a:rPr lang="id-ID" dirty="0" smtClean="0"/>
              <a:t>Perlu pandangan menyeluruh atau komprehensif. Termasuk lingkungan sekitarnya dan perkembangan lingkungan tersebut. </a:t>
            </a:r>
          </a:p>
          <a:p>
            <a:r>
              <a:rPr lang="id-ID" dirty="0" smtClean="0"/>
              <a:t>Tidak boleh dilupakan juga dampak kesepakatan internasional dalam bidang Perpustakaan Sekolah.</a:t>
            </a:r>
          </a:p>
          <a:p>
            <a:r>
              <a:rPr lang="id-ID" dirty="0" smtClean="0"/>
              <a:t>Oleh sebah itu, paparan berikut dimulai dengan melihat  pentingnya Transformasi Perpustakaan Sekolah dan Manifesto Perpustakaan Sekolah dari   IFLA/Unesco.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99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SITUASI KITA </a:t>
            </a:r>
            <a:r>
              <a:rPr lang="en-US" dirty="0"/>
              <a:t>					</a:t>
            </a:r>
            <a:r>
              <a:rPr lang="id-ID" sz="2400" dirty="0" smtClean="0"/>
              <a:t>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Pustakawan Guru</a:t>
            </a:r>
          </a:p>
          <a:p>
            <a:pPr lvl="1"/>
            <a:r>
              <a:rPr lang="id-ID" dirty="0" err="1" smtClean="0"/>
              <a:t>M</a:t>
            </a:r>
            <a:r>
              <a:rPr lang="en-US" dirty="0" err="1" smtClean="0"/>
              <a:t>empunyai</a:t>
            </a:r>
            <a:r>
              <a:rPr lang="en-US" dirty="0" smtClean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dalam Manifesto Perpustakaan </a:t>
            </a:r>
            <a:r>
              <a:rPr lang="en-US" dirty="0" err="1" smtClean="0"/>
              <a:t>Sekolah</a:t>
            </a:r>
            <a:endParaRPr lang="id-ID" dirty="0" smtClean="0"/>
          </a:p>
          <a:p>
            <a:pPr lvl="1"/>
            <a:r>
              <a:rPr lang="id-ID" dirty="0" smtClean="0"/>
              <a:t>B</a:t>
            </a:r>
            <a:r>
              <a:rPr lang="en-US" dirty="0" err="1" smtClean="0"/>
              <a:t>enar</a:t>
            </a:r>
            <a:r>
              <a:rPr lang="en-US" dirty="0" smtClean="0"/>
              <a:t> </a:t>
            </a:r>
            <a:r>
              <a:rPr lang="en-US" dirty="0" err="1"/>
              <a:t>pustakawan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Perpustakaan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menguasai</a:t>
            </a:r>
            <a:r>
              <a:rPr lang="en-US" dirty="0"/>
              <a:t> TIK,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dengan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sivitas</a:t>
            </a:r>
            <a:r>
              <a:rPr lang="en-US" dirty="0"/>
              <a:t> </a:t>
            </a:r>
            <a:r>
              <a:rPr lang="en-US" dirty="0" err="1" smtClean="0"/>
              <a:t>sekolah</a:t>
            </a:r>
            <a:endParaRPr lang="id-ID" dirty="0" smtClean="0"/>
          </a:p>
          <a:p>
            <a:pPr lvl="1"/>
            <a:r>
              <a:rPr lang="id-ID" dirty="0" err="1" smtClean="0"/>
              <a:t>M</a:t>
            </a:r>
            <a:r>
              <a:rPr lang="en-US" dirty="0" err="1" smtClean="0"/>
              <a:t>empunyai</a:t>
            </a:r>
            <a:r>
              <a:rPr lang="en-US" dirty="0" smtClean="0"/>
              <a:t> </a:t>
            </a:r>
            <a:r>
              <a:rPr lang="en-US" dirty="0" err="1"/>
              <a:t>kompetensi</a:t>
            </a:r>
            <a:r>
              <a:rPr lang="en-US" dirty="0"/>
              <a:t> dalam </a:t>
            </a:r>
            <a:r>
              <a:rPr lang="en-US" dirty="0" err="1"/>
              <a:t>perencanaan</a:t>
            </a:r>
            <a:r>
              <a:rPr lang="en-US" dirty="0"/>
              <a:t> dan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bagi murid dan </a:t>
            </a:r>
            <a:r>
              <a:rPr lang="en-US" dirty="0" smtClean="0"/>
              <a:t>Guru</a:t>
            </a:r>
            <a:endParaRPr lang="id-ID" dirty="0" smtClean="0"/>
          </a:p>
          <a:p>
            <a:pPr lvl="1"/>
            <a:r>
              <a:rPr lang="id-ID" dirty="0" smtClean="0"/>
              <a:t>Harus ada kemauan </a:t>
            </a:r>
            <a:r>
              <a:rPr lang="id-ID" dirty="0"/>
              <a:t>dan kemampuan bekerjasama dengan pihak Guru, pihak manajemen sekolah, administrator, orang tua murid, pustakawan dan profesional informasi lainnya, serta masyarakat luas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31335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SITUASI KITA </a:t>
            </a:r>
            <a:r>
              <a:rPr lang="en-US" dirty="0"/>
              <a:t>					</a:t>
            </a:r>
            <a:r>
              <a:rPr lang="id-ID" sz="2400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Pemberdayaan Perpustakaan Sekolah</a:t>
            </a:r>
          </a:p>
          <a:p>
            <a:pPr lvl="1"/>
            <a:r>
              <a:rPr lang="id-ID" dirty="0"/>
              <a:t>GLS menjadi salah satu kesempatan dalam upaya </a:t>
            </a:r>
            <a:r>
              <a:rPr lang="id-ID" dirty="0" smtClean="0"/>
              <a:t>pemberdayaan</a:t>
            </a:r>
          </a:p>
          <a:p>
            <a:pPr lvl="1"/>
            <a:r>
              <a:rPr lang="id-ID" dirty="0"/>
              <a:t>tidak hanya berkolaborasi dalam GLS, namun lebih </a:t>
            </a:r>
            <a:r>
              <a:rPr lang="id-ID" dirty="0" smtClean="0"/>
              <a:t>bersinergi</a:t>
            </a:r>
          </a:p>
          <a:p>
            <a:pPr lvl="1"/>
            <a:r>
              <a:rPr lang="id-ID" dirty="0" smtClean="0"/>
              <a:t>Sinergi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kegiatan </a:t>
            </a:r>
            <a:r>
              <a:rPr lang="id-ID" dirty="0"/>
              <a:t>yang tergabung dan biasanya pengaruhnya lebih besar dari pada jumlah total pengaruh masing-masing atau satu </a:t>
            </a:r>
            <a:r>
              <a:rPr lang="id-ID" dirty="0" smtClean="0"/>
              <a:t>persatu</a:t>
            </a:r>
          </a:p>
          <a:p>
            <a:pPr lvl="1"/>
            <a:r>
              <a:rPr lang="id-ID" dirty="0" smtClean="0"/>
              <a:t>Kolaborasi + keterlibatan + kepercayaan = SINERGI</a:t>
            </a:r>
            <a:endParaRPr lang="id-ID" dirty="0"/>
          </a:p>
          <a:p>
            <a:pPr lvl="1"/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33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SITUASI KITA </a:t>
            </a:r>
            <a:r>
              <a:rPr lang="id-ID" sz="4800" b="1" dirty="0" smtClean="0"/>
              <a:t>					</a:t>
            </a:r>
            <a:r>
              <a:rPr lang="id-ID" sz="2400" b="1" dirty="0" smtClean="0"/>
              <a:t>6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/>
              <a:t>Menuju </a:t>
            </a:r>
            <a:r>
              <a:rPr lang="en-US" b="1" i="1" dirty="0" smtClean="0"/>
              <a:t>learning commons</a:t>
            </a:r>
            <a:endParaRPr lang="id-ID" b="1" i="1" dirty="0" smtClean="0"/>
          </a:p>
          <a:p>
            <a:pPr lvl="1"/>
            <a:r>
              <a:rPr lang="en-US" dirty="0" err="1"/>
              <a:t>tempat</a:t>
            </a:r>
            <a:r>
              <a:rPr lang="en-US" dirty="0"/>
              <a:t> untuk </a:t>
            </a:r>
            <a:r>
              <a:rPr lang="en-US" dirty="0" err="1"/>
              <a:t>mengajar</a:t>
            </a:r>
            <a:r>
              <a:rPr lang="en-US" dirty="0"/>
              <a:t> dan </a:t>
            </a:r>
            <a:r>
              <a:rPr lang="en-US" dirty="0" err="1"/>
              <a:t>belajar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/>
              <a:t>bekerja</a:t>
            </a:r>
            <a:r>
              <a:rPr lang="en-US" dirty="0"/>
              <a:t> dalam </a:t>
            </a:r>
            <a:r>
              <a:rPr lang="en-US" dirty="0" err="1"/>
              <a:t>grup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/>
              <a:t>berkolaborasi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pengembangan </a:t>
            </a:r>
            <a:r>
              <a:rPr lang="en-US" dirty="0" err="1"/>
              <a:t>profesionalitas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/>
              <a:t>berkreasi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 smtClean="0"/>
              <a:t>berubah</a:t>
            </a:r>
            <a:r>
              <a:rPr lang="en-US" dirty="0" smtClean="0"/>
              <a:t>,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/>
              <a:t>mencari</a:t>
            </a:r>
            <a:r>
              <a:rPr lang="en-US" dirty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/>
              <a:t>berkomunikasi</a:t>
            </a:r>
            <a:r>
              <a:rPr lang="en-US" dirty="0"/>
              <a:t>, dan </a:t>
            </a:r>
            <a:endParaRPr lang="id-ID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/>
              <a:t>untuk </a:t>
            </a:r>
            <a:r>
              <a:rPr lang="en-US" dirty="0" err="1" smtClean="0"/>
              <a:t>bermasyarakat</a:t>
            </a:r>
            <a:endParaRPr lang="id-ID" dirty="0" smtClean="0"/>
          </a:p>
          <a:p>
            <a:pPr lvl="1"/>
            <a:r>
              <a:rPr lang="id-ID" dirty="0"/>
              <a:t>P</a:t>
            </a:r>
            <a:r>
              <a:rPr lang="sv-SE" dirty="0" smtClean="0"/>
              <a:t>erombakan </a:t>
            </a:r>
            <a:r>
              <a:rPr lang="id-ID" dirty="0" smtClean="0"/>
              <a:t>“</a:t>
            </a:r>
            <a:r>
              <a:rPr lang="sv-SE" dirty="0" smtClean="0"/>
              <a:t>konsep</a:t>
            </a:r>
            <a:r>
              <a:rPr lang="sv-SE" dirty="0"/>
              <a:t>” dari sebuah Perpustakaan Sekolah tradisional</a:t>
            </a:r>
            <a:endParaRPr lang="id-ID" dirty="0" smtClean="0"/>
          </a:p>
          <a:p>
            <a:pPr lvl="1"/>
            <a:r>
              <a:rPr lang="id-ID" dirty="0" smtClean="0"/>
              <a:t>Keniscayaan abad 21.</a:t>
            </a:r>
          </a:p>
          <a:p>
            <a:pPr lvl="1"/>
            <a:r>
              <a:rPr lang="id-ID" dirty="0" smtClean="0"/>
              <a:t>Kita jangan tertinggal terlalu jauh dari negara maju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91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SITUASI KITA </a:t>
            </a:r>
            <a:r>
              <a:rPr lang="id-ID" sz="4800" b="1" dirty="0" smtClean="0"/>
              <a:t>					</a:t>
            </a:r>
            <a:r>
              <a:rPr lang="id-ID" sz="2000" b="1" dirty="0" smtClean="0"/>
              <a:t>7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Pendidikan pengguna</a:t>
            </a:r>
          </a:p>
          <a:p>
            <a:pPr lvl="1"/>
            <a:r>
              <a:rPr lang="id-ID" dirty="0" smtClean="0"/>
              <a:t>User education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kegiatan </a:t>
            </a:r>
            <a:r>
              <a:rPr lang="id-ID" dirty="0"/>
              <a:t>orientasi bagi calon pengguna dalam memakai semua fasilitas perpustakaan. </a:t>
            </a:r>
            <a:endParaRPr lang="id-ID" dirty="0" smtClean="0"/>
          </a:p>
          <a:p>
            <a:pPr lvl="1"/>
            <a:r>
              <a:rPr lang="id-ID" dirty="0"/>
              <a:t>D</a:t>
            </a:r>
            <a:r>
              <a:rPr lang="id-ID" dirty="0" smtClean="0"/>
              <a:t>engan </a:t>
            </a:r>
            <a:r>
              <a:rPr lang="id-ID" dirty="0"/>
              <a:t>perkembangan dan tuntutan jaman, pendidikan pemakai </a:t>
            </a:r>
            <a:r>
              <a:rPr lang="id-ID" dirty="0" smtClean="0"/>
              <a:t>berkembang </a:t>
            </a:r>
            <a:r>
              <a:rPr lang="id-ID" dirty="0"/>
              <a:t>menjadi </a:t>
            </a:r>
            <a:r>
              <a:rPr lang="id-ID" i="1" dirty="0"/>
              <a:t>information literacy. </a:t>
            </a:r>
            <a:endParaRPr lang="id-ID" i="1" dirty="0" smtClean="0"/>
          </a:p>
          <a:p>
            <a:pPr lvl="1"/>
            <a:r>
              <a:rPr lang="id-ID" dirty="0" smtClean="0"/>
              <a:t>pengguna </a:t>
            </a:r>
            <a:r>
              <a:rPr lang="id-ID" dirty="0"/>
              <a:t>juga dididik untuk mampu memahami informasi secara analitis, kritis, dan reflektif. </a:t>
            </a:r>
            <a:r>
              <a:rPr lang="id-ID" dirty="0" smtClean="0"/>
              <a:t> </a:t>
            </a:r>
          </a:p>
          <a:p>
            <a:pPr lvl="1"/>
            <a:r>
              <a:rPr lang="id-ID" dirty="0" smtClean="0"/>
              <a:t>proses bersama </a:t>
            </a:r>
            <a:r>
              <a:rPr lang="id-ID" dirty="0"/>
              <a:t>antara Pustakawan Guru dan masyarakat </a:t>
            </a:r>
            <a:r>
              <a:rPr lang="id-ID" dirty="0" smtClean="0"/>
              <a:t> sekolah </a:t>
            </a:r>
            <a:r>
              <a:rPr lang="id-ID" dirty="0"/>
              <a:t>yang dilayani. </a:t>
            </a:r>
            <a:endParaRPr lang="id-ID" dirty="0" smtClean="0"/>
          </a:p>
          <a:p>
            <a:pPr lvl="1"/>
            <a:r>
              <a:rPr lang="id-ID" dirty="0" smtClean="0"/>
              <a:t>Suasana </a:t>
            </a:r>
            <a:r>
              <a:rPr lang="id-ID" dirty="0"/>
              <a:t>nyaman diciptakan agar proses itu benar </a:t>
            </a:r>
            <a:r>
              <a:rPr lang="id-ID" b="1" dirty="0"/>
              <a:t>menyenangkan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23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PROSPEK KE DEPAN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Masa </a:t>
            </a:r>
            <a:r>
              <a:rPr lang="en-US" dirty="0" err="1"/>
              <a:t>depan</a:t>
            </a:r>
            <a:r>
              <a:rPr lang="en-US" dirty="0"/>
              <a:t> “</a:t>
            </a:r>
            <a:r>
              <a:rPr lang="en-US" dirty="0" err="1"/>
              <a:t>profesi</a:t>
            </a:r>
            <a:r>
              <a:rPr lang="en-US" dirty="0"/>
              <a:t>” Pustakawan Guru perlu juga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cermati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T</a:t>
            </a:r>
            <a:r>
              <a:rPr lang="en-US" dirty="0" err="1" smtClean="0"/>
              <a:t>untutan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Pustakawan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bersinergi</a:t>
            </a:r>
            <a:r>
              <a:rPr lang="en-US" dirty="0"/>
              <a:t> dengan Guru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menghilangnya</a:t>
            </a:r>
            <a:r>
              <a:rPr lang="en-US" dirty="0"/>
              <a:t> </a:t>
            </a:r>
            <a:r>
              <a:rPr lang="en-US" dirty="0" err="1"/>
              <a:t>sekat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adalah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menangani</a:t>
            </a:r>
            <a:r>
              <a:rPr lang="en-US" dirty="0"/>
              <a:t> “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 smtClean="0"/>
              <a:t>”.</a:t>
            </a:r>
            <a:endParaRPr lang="id-ID" dirty="0" smtClean="0"/>
          </a:p>
          <a:p>
            <a:r>
              <a:rPr lang="en-US" dirty="0"/>
              <a:t>Pustakawan Guru dan Guru </a:t>
            </a:r>
            <a:r>
              <a:rPr lang="id-ID" dirty="0" smtClean="0"/>
              <a:t>dapat ber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496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PROSPEK KE DEPAN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Selanjutnya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i="1" dirty="0"/>
              <a:t>body of knowledge </a:t>
            </a:r>
            <a:r>
              <a:rPr lang="en-US" dirty="0"/>
              <a:t>dari “</a:t>
            </a:r>
            <a:r>
              <a:rPr lang="en-US" b="1" dirty="0" err="1"/>
              <a:t>keinformasian</a:t>
            </a:r>
            <a:r>
              <a:rPr lang="en-US" b="1" dirty="0"/>
              <a:t> </a:t>
            </a:r>
            <a:r>
              <a:rPr lang="en-US" b="1" dirty="0" err="1" smtClean="0"/>
              <a:t>sekolah</a:t>
            </a:r>
            <a:r>
              <a:rPr lang="en-US" dirty="0" smtClean="0"/>
              <a:t>”</a:t>
            </a:r>
            <a:r>
              <a:rPr lang="id-ID" dirty="0"/>
              <a:t>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akademik</a:t>
            </a:r>
            <a:endParaRPr lang="id-ID" dirty="0" smtClean="0"/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prospek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r>
              <a:rPr lang="en-US" dirty="0"/>
              <a:t> dapat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/>
              <a:t>K</a:t>
            </a:r>
            <a:r>
              <a:rPr lang="en-US" dirty="0" err="1" smtClean="0"/>
              <a:t>elemahan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kepustakawanan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belum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minatnya</a:t>
            </a:r>
            <a:r>
              <a:rPr lang="en-US" dirty="0"/>
              <a:t> dalam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bidangnya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/>
              <a:t>pertanyaan</a:t>
            </a:r>
            <a:r>
              <a:rPr lang="en-US" dirty="0"/>
              <a:t> ini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dan </a:t>
            </a:r>
            <a:r>
              <a:rPr lang="en-US" dirty="0" err="1"/>
              <a:t>akademisi</a:t>
            </a:r>
            <a:r>
              <a:rPr lang="en-US" dirty="0"/>
              <a:t> perpustakaan. </a:t>
            </a:r>
            <a:r>
              <a:rPr lang="en-US" b="1" dirty="0" err="1"/>
              <a:t>Akankah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mau</a:t>
            </a:r>
            <a:r>
              <a:rPr lang="en-US" b="1" dirty="0"/>
              <a:t>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3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4"/>
          <p:cNvSpPr>
            <a:spLocks noChangeArrowheads="1" noChangeShapeType="1" noTextEdit="1"/>
          </p:cNvSpPr>
          <p:nvPr/>
        </p:nvSpPr>
        <p:spPr bwMode="auto">
          <a:xfrm>
            <a:off x="1143000" y="2348880"/>
            <a:ext cx="6858000" cy="19945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6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2568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/>
              <a:t>POKOK BAHASAN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28192"/>
            <a:ext cx="7272808" cy="44930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TIGA </a:t>
            </a:r>
            <a:r>
              <a:rPr lang="en-US" altLang="en-US" dirty="0"/>
              <a:t>TRANSFORMASI PERPUSTAKAAN </a:t>
            </a:r>
            <a:r>
              <a:rPr lang="en-US" altLang="en-US" dirty="0" smtClean="0"/>
              <a:t>SEKOLAH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DARI SCHOOL LIBRARY MENUJU LEARNING COMMONS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IFLA/UNESCO SCHOOL LIBRARY MANIFESTO </a:t>
            </a:r>
          </a:p>
          <a:p>
            <a:pPr>
              <a:lnSpc>
                <a:spcPct val="90000"/>
              </a:lnSpc>
            </a:pPr>
            <a:r>
              <a:rPr lang="id-ID" altLang="en-US" dirty="0" smtClean="0"/>
              <a:t>GERAKAN LITERASI SEKOLAH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BAGAIMANA PERPUSTAKAAN SEKOLAH KITA ?</a:t>
            </a:r>
          </a:p>
        </p:txBody>
      </p:sp>
    </p:spTree>
    <p:extLst>
      <p:ext uri="{BB962C8B-B14F-4D97-AF65-F5344CB8AC3E}">
        <p14:creationId xmlns:p14="http://schemas.microsoft.com/office/powerpoint/2010/main" val="130497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/>
              <a:t>TRANSFORMASI PERPUSTAKAAN SEKOLAH  </a:t>
            </a:r>
            <a:r>
              <a:rPr lang="fi-FI" altLang="en-US" sz="2000" b="1"/>
              <a:t>1</a:t>
            </a:r>
            <a:endParaRPr lang="en-US" altLang="en-US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en-US" dirty="0"/>
          </a:p>
          <a:p>
            <a:r>
              <a:rPr lang="fi-FI" altLang="en-US" b="1" dirty="0"/>
              <a:t>ERA SEBELUM PERANG DUNIA II</a:t>
            </a:r>
            <a:r>
              <a:rPr lang="fi-FI" altLang="en-US" dirty="0"/>
              <a:t> (</a:t>
            </a:r>
            <a:r>
              <a:rPr lang="fi-FI" altLang="en-US" i="1" dirty="0"/>
              <a:t>dua unit kerja yang terpisah</a:t>
            </a:r>
            <a:r>
              <a:rPr lang="fi-FI" altLang="en-US" dirty="0"/>
              <a:t>)</a:t>
            </a:r>
          </a:p>
          <a:p>
            <a:pPr lvl="1"/>
            <a:r>
              <a:rPr lang="fi-FI" altLang="en-US" dirty="0"/>
              <a:t>tempat penyimpanan buku yang digunakan sebagai </a:t>
            </a:r>
            <a:r>
              <a:rPr lang="fi-FI" altLang="en-US" b="1" dirty="0"/>
              <a:t>tambahan bacaan</a:t>
            </a:r>
            <a:r>
              <a:rPr lang="fi-FI" altLang="en-US" dirty="0"/>
              <a:t> bagi siswa</a:t>
            </a:r>
            <a:r>
              <a:rPr lang="en-US" altLang="en-US" dirty="0"/>
              <a:t> </a:t>
            </a:r>
          </a:p>
          <a:p>
            <a:pPr lvl="1"/>
            <a:r>
              <a:rPr lang="fi-FI" altLang="en-US" dirty="0"/>
              <a:t>unit penyimpan semua alat peraga yang digunakan guru dalam </a:t>
            </a:r>
            <a:r>
              <a:rPr lang="fi-FI" altLang="en-US" b="1" dirty="0"/>
              <a:t>memberikan pelajaran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68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 dirty="0"/>
              <a:t>TRANSFORMASI PERPUSTAKAAN SEKOLAH  </a:t>
            </a:r>
            <a:r>
              <a:rPr lang="fi-FI" altLang="en-US" sz="2000" b="1" dirty="0" smtClean="0"/>
              <a:t>2</a:t>
            </a:r>
            <a:endParaRPr lang="en-US" altLang="en-US" sz="20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TRANSFORMASI I</a:t>
            </a:r>
            <a:r>
              <a:rPr lang="en-US" altLang="en-US" sz="2800" dirty="0"/>
              <a:t> </a:t>
            </a:r>
            <a:endParaRPr lang="id-ID" alt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d-ID" altLang="en-US" sz="2800" dirty="0" smtClean="0"/>
              <a:t>	</a:t>
            </a:r>
            <a:r>
              <a:rPr lang="fi-FI" altLang="en-US" sz="2800" dirty="0" smtClean="0"/>
              <a:t>(</a:t>
            </a:r>
            <a:r>
              <a:rPr lang="fi-FI" altLang="en-US" sz="2800" i="1" dirty="0"/>
              <a:t>sentralisasi sistem simpan dan temu kembali</a:t>
            </a:r>
            <a:r>
              <a:rPr lang="fi-FI" altLang="en-US" sz="2800" dirty="0" smtClean="0"/>
              <a:t>) 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Pada akhir Perang Dunia II, muncul konsep yang menyatukan pengelolaan perpustakaan sekolah dengan unit pengelola audiovisual. </a:t>
            </a:r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Melahirkan unit yang dikenal dengan nama </a:t>
            </a:r>
            <a:r>
              <a:rPr lang="sv-SE" altLang="en-US" sz="2400" i="1" dirty="0"/>
              <a:t>School Library Media Center</a:t>
            </a:r>
            <a:r>
              <a:rPr lang="sv-SE" altLang="en-US" sz="2400" dirty="0"/>
              <a:t> (LMC). </a:t>
            </a:r>
            <a:endParaRPr lang="fi-FI" altLang="en-US" sz="2400" dirty="0"/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agar pemanfaatan dua jenis koleksi tersebut menjadi lebih efektif bagi pendidikan dan pengajaran</a:t>
            </a:r>
            <a:r>
              <a:rPr lang="en-US" alt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Fungsi pustakawan sekolah bertambah dengan fungsi pendidikan. </a:t>
            </a:r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Muncul </a:t>
            </a:r>
            <a:r>
              <a:rPr lang="fi-FI" altLang="en-US" sz="2400" dirty="0" smtClean="0"/>
              <a:t>terminol</a:t>
            </a:r>
            <a:r>
              <a:rPr lang="id-ID" altLang="en-US" sz="2400" dirty="0" smtClean="0"/>
              <a:t>o</a:t>
            </a:r>
            <a:r>
              <a:rPr lang="fi-FI" altLang="en-US" sz="2400" dirty="0" smtClean="0"/>
              <a:t>gi </a:t>
            </a:r>
            <a:r>
              <a:rPr lang="fi-FI" altLang="en-US" sz="2400" b="1" dirty="0"/>
              <a:t>teacher librarian</a:t>
            </a:r>
            <a:r>
              <a:rPr lang="fi-FI" altLang="en-US" sz="2400" dirty="0"/>
              <a:t> disamping </a:t>
            </a:r>
            <a:r>
              <a:rPr lang="fi-FI" altLang="en-US" sz="2400" b="1" dirty="0"/>
              <a:t>school librarian</a:t>
            </a:r>
            <a:r>
              <a:rPr lang="fi-FI" altLang="en-US" sz="2400" dirty="0"/>
              <a:t>.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289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/>
              <a:t>TRANSFORMASI PERPUSTAKAAN SEKOLAH  </a:t>
            </a:r>
            <a:r>
              <a:rPr lang="fi-FI" altLang="en-US" sz="2000" b="1"/>
              <a:t>3</a:t>
            </a:r>
            <a:endParaRPr lang="en-US" altLang="en-US" sz="2000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16224"/>
            <a:ext cx="7704856" cy="43490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/>
              <a:t>TRANSFORMASI II </a:t>
            </a:r>
            <a:endParaRPr lang="id-ID" altLang="en-US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d-ID" altLang="en-US" sz="2400" b="1" dirty="0"/>
              <a:t>	</a:t>
            </a:r>
            <a:r>
              <a:rPr lang="en-US" altLang="en-US" sz="2400" dirty="0" smtClean="0"/>
              <a:t>(</a:t>
            </a:r>
            <a:r>
              <a:rPr lang="sv-SE" altLang="en-US" sz="2400" i="1" dirty="0"/>
              <a:t>integrasi sistem informasi dalam kurikulum</a:t>
            </a:r>
            <a:r>
              <a:rPr lang="sv-SE" altLang="en-US" sz="2400" dirty="0"/>
              <a:t>)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semula semua peralatan komputer ditempatkan di pusat media atau perpustakaan atau di LMC. </a:t>
            </a:r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keluhan dari siswa maupun guru jika akan menggunakan peralatan harus meninggalkan kelas. </a:t>
            </a:r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mengakibatkan  perpustakaan sekolah atau LMC menjadi jarang dikunjungi. </a:t>
            </a:r>
          </a:p>
          <a:p>
            <a:pPr lvl="1">
              <a:lnSpc>
                <a:spcPct val="90000"/>
              </a:lnSpc>
            </a:pPr>
            <a:r>
              <a:rPr lang="fi-FI" altLang="en-US" sz="2400" dirty="0"/>
              <a:t>dasawarsa 1990-an muncul konsep pendidikan konstruktif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15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/>
              <a:t>TRANSFORMASI PERPUSTAKAAN SEKOLAH  </a:t>
            </a:r>
            <a:r>
              <a:rPr lang="fi-FI" altLang="en-US" sz="2000" b="1"/>
              <a:t>4</a:t>
            </a:r>
            <a:endParaRPr lang="en-US" altLang="en-US" sz="2000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i-FI" altLang="en-US" sz="2400"/>
              <a:t>siswa mendapatkan porsi lebih besar dalam perencanaan pembelajarannya. </a:t>
            </a:r>
          </a:p>
          <a:p>
            <a:pPr lvl="1"/>
            <a:r>
              <a:rPr lang="fi-FI" altLang="en-US" sz="2400"/>
              <a:t>guru menekankan pembelajaran berbasis projek, penyelidikan, </a:t>
            </a:r>
          </a:p>
          <a:p>
            <a:pPr lvl="1"/>
            <a:r>
              <a:rPr lang="fi-FI" altLang="en-US" sz="2400"/>
              <a:t>kelompok siswa melakukan projek investigasi, atau pemecahan permasalahan</a:t>
            </a:r>
          </a:p>
          <a:p>
            <a:pPr lvl="1"/>
            <a:r>
              <a:rPr lang="fi-FI" altLang="en-US" sz="2400"/>
              <a:t>siswa memerlukan lebih dari sekedar catatan pelajaran dan buku teks agar berhasil. </a:t>
            </a:r>
          </a:p>
          <a:p>
            <a:pPr lvl="1"/>
            <a:r>
              <a:rPr lang="fi-FI" altLang="en-US" sz="2400"/>
              <a:t>siswa memerlukan lingkungan yang kaya akan informasi maupun teknik untuk disarikan, dikemas, dan dipakai dalam projek mereka.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62639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b="1" dirty="0"/>
              <a:t>TRANSFORMASI PERPUSTAKAAN SEKOLAH  </a:t>
            </a:r>
            <a:r>
              <a:rPr lang="fi-FI" altLang="en-US" sz="2000" b="1" dirty="0"/>
              <a:t>5</a:t>
            </a:r>
            <a:endParaRPr lang="en-US" altLang="en-US" sz="20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TRANSFORMASI III </a:t>
            </a:r>
            <a:endParaRPr lang="id-ID" altLang="en-US" sz="28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d-ID" altLang="en-US" sz="2800" b="1" dirty="0"/>
              <a:t>	</a:t>
            </a:r>
            <a:r>
              <a:rPr lang="en-US" altLang="en-US" sz="2800" dirty="0" smtClean="0"/>
              <a:t>(</a:t>
            </a:r>
            <a:r>
              <a:rPr lang="sv-SE" altLang="en-US" sz="2800" i="1" dirty="0"/>
              <a:t>transformasi keseluruhan sistem pendidikan dalam </a:t>
            </a:r>
            <a:r>
              <a:rPr lang="id-ID" altLang="en-US" sz="2800" i="1" dirty="0" smtClean="0"/>
              <a:t>	</a:t>
            </a:r>
            <a:r>
              <a:rPr lang="sv-SE" altLang="en-US" sz="2800" i="1" dirty="0" smtClean="0"/>
              <a:t>satu </a:t>
            </a:r>
            <a:r>
              <a:rPr lang="sv-SE" altLang="en-US" sz="2800" i="1" dirty="0"/>
              <a:t>sistem informasi</a:t>
            </a:r>
            <a:r>
              <a:rPr lang="sv-SE" alt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TIK sudah sangat dominan</a:t>
            </a:r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awalnya perpustakaan sekolah menjadi tempat tujuan sivitas mencari bahan dan peralatan mengajar belajar. </a:t>
            </a:r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TIK menghasilkan sistem jejaring-jejaring kerja, dengan perpustakaan sekolah sebagai jejaring pusat</a:t>
            </a:r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jangkauan sistem informasi dari pusat sampai setiap bagian sekolah, bahkan sampai di luar sekolah</a:t>
            </a:r>
            <a:r>
              <a:rPr lang="en-US" alt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sv-SE" altLang="en-US" sz="2400" dirty="0"/>
              <a:t>pustakawan sekolah harus mampu menjadi antar muka (</a:t>
            </a:r>
            <a:r>
              <a:rPr lang="sv-SE" altLang="en-US" sz="2400" i="1" dirty="0"/>
              <a:t>interface</a:t>
            </a:r>
            <a:r>
              <a:rPr lang="sv-SE" altLang="en-US" sz="2400" dirty="0"/>
              <a:t>) yang menghubungkan sistem informasi tercetak maupun digital, teknologi, dan jejaring di satu sisi dengan siswa, guru, dan pihak terkait di sisi lain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3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1617</Words>
  <Application>Microsoft Office PowerPoint</Application>
  <PresentationFormat>On-screen Show (4:3)</PresentationFormat>
  <Paragraphs>265</Paragraphs>
  <Slides>36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  PUSTAKAWAN GURU  </vt:lpstr>
      <vt:lpstr>CATATAN AWAL</vt:lpstr>
      <vt:lpstr>PENDAHULUAN</vt:lpstr>
      <vt:lpstr>POKOK BAHASAN</vt:lpstr>
      <vt:lpstr>TRANSFORMASI PERPUSTAKAAN SEKOLAH  1</vt:lpstr>
      <vt:lpstr>TRANSFORMASI PERPUSTAKAAN SEKOLAH  2</vt:lpstr>
      <vt:lpstr>TRANSFORMASI PERPUSTAKAAN SEKOLAH  3</vt:lpstr>
      <vt:lpstr>TRANSFORMASI PERPUSTAKAAN SEKOLAH  4</vt:lpstr>
      <vt:lpstr>TRANSFORMASI PERPUSTAKAAN SEKOLAH  5</vt:lpstr>
      <vt:lpstr>TRANSFORMASI PERPUSTAKAAN SEKOLAH  6</vt:lpstr>
      <vt:lpstr>SKEMA TRANSFORMASI</vt:lpstr>
      <vt:lpstr>LEARNING COMMONS  1</vt:lpstr>
      <vt:lpstr>LEARNING COMMONS  2</vt:lpstr>
      <vt:lpstr>LEARNING COMMONS  3</vt:lpstr>
      <vt:lpstr>MENUJU LEARNING COMMONS</vt:lpstr>
      <vt:lpstr>MANIFESTO  PERPUSTAKAAN SEKOLAH</vt:lpstr>
      <vt:lpstr>TUGAS  PERPUSTAKAAN SEKOLAH  1</vt:lpstr>
      <vt:lpstr>TUGAS  PERPUSTAKAAN SEKOLAH  2</vt:lpstr>
      <vt:lpstr>TUGAS  PERPUSTAKAAN SEKOLAH  3</vt:lpstr>
      <vt:lpstr>KEMAMPUAN IDEAL PUSTAKAWAN SEKOLAH</vt:lpstr>
      <vt:lpstr>GERAKAN LITERASI SEKOLAH</vt:lpstr>
      <vt:lpstr>TUJUAN GLS</vt:lpstr>
      <vt:lpstr>PRINSIP-PRINSIP GLS</vt:lpstr>
      <vt:lpstr>TAHAPAN PELAKSANAAN</vt:lpstr>
      <vt:lpstr>STRATEGI PELAKSANAN GLS</vt:lpstr>
      <vt:lpstr>CIRI EKOSISTEM LITERAT</vt:lpstr>
      <vt:lpstr>SITUASI KITA      1</vt:lpstr>
      <vt:lpstr>SITUASI KITA      2</vt:lpstr>
      <vt:lpstr>SITUASI KITA      3</vt:lpstr>
      <vt:lpstr>SITUASI KITA      4</vt:lpstr>
      <vt:lpstr>SITUASI KITA      5</vt:lpstr>
      <vt:lpstr>SITUASI KITA      6</vt:lpstr>
      <vt:lpstr>SITUASI KITA      7</vt:lpstr>
      <vt:lpstr>PROSPEK KE DEPAN</vt:lpstr>
      <vt:lpstr>PROSPEK KE DEPAN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PUSTAKAWAN GURU</dc:title>
  <dc:creator>acer</dc:creator>
  <cp:lastModifiedBy>acer</cp:lastModifiedBy>
  <cp:revision>63</cp:revision>
  <dcterms:created xsi:type="dcterms:W3CDTF">2017-02-28T04:56:18Z</dcterms:created>
  <dcterms:modified xsi:type="dcterms:W3CDTF">2017-03-02T01:09:41Z</dcterms:modified>
</cp:coreProperties>
</file>